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9">
  <p:sldMasterIdLst>
    <p:sldMasterId id="2147483648" r:id="rId1"/>
    <p:sldMasterId id="2147483651" r:id="rId2"/>
    <p:sldMasterId id="2147483673" r:id="rId3"/>
  </p:sldMasterIdLst>
  <p:notesMasterIdLst>
    <p:notesMasterId r:id="rId72"/>
  </p:notesMasterIdLst>
  <p:sldIdLst>
    <p:sldId id="351" r:id="rId4"/>
    <p:sldId id="298" r:id="rId5"/>
    <p:sldId id="307" r:id="rId6"/>
    <p:sldId id="352" r:id="rId7"/>
    <p:sldId id="309" r:id="rId8"/>
    <p:sldId id="390" r:id="rId9"/>
    <p:sldId id="391" r:id="rId10"/>
    <p:sldId id="392" r:id="rId11"/>
    <p:sldId id="393" r:id="rId12"/>
    <p:sldId id="394" r:id="rId13"/>
    <p:sldId id="400" r:id="rId14"/>
    <p:sldId id="401"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353" r:id="rId37"/>
    <p:sldId id="354" r:id="rId38"/>
    <p:sldId id="355" r:id="rId39"/>
    <p:sldId id="364" r:id="rId40"/>
    <p:sldId id="374" r:id="rId41"/>
    <p:sldId id="375" r:id="rId42"/>
    <p:sldId id="382" r:id="rId43"/>
    <p:sldId id="383" r:id="rId44"/>
    <p:sldId id="384" r:id="rId45"/>
    <p:sldId id="356" r:id="rId46"/>
    <p:sldId id="370" r:id="rId47"/>
    <p:sldId id="363" r:id="rId48"/>
    <p:sldId id="365" r:id="rId49"/>
    <p:sldId id="366" r:id="rId50"/>
    <p:sldId id="369" r:id="rId51"/>
    <p:sldId id="367" r:id="rId52"/>
    <p:sldId id="372" r:id="rId53"/>
    <p:sldId id="373" r:id="rId54"/>
    <p:sldId id="368" r:id="rId55"/>
    <p:sldId id="387" r:id="rId56"/>
    <p:sldId id="377" r:id="rId57"/>
    <p:sldId id="378" r:id="rId58"/>
    <p:sldId id="379" r:id="rId59"/>
    <p:sldId id="380" r:id="rId60"/>
    <p:sldId id="381" r:id="rId61"/>
    <p:sldId id="385" r:id="rId62"/>
    <p:sldId id="386" r:id="rId63"/>
    <p:sldId id="389" r:id="rId64"/>
    <p:sldId id="357" r:id="rId65"/>
    <p:sldId id="358" r:id="rId66"/>
    <p:sldId id="359" r:id="rId67"/>
    <p:sldId id="360" r:id="rId68"/>
    <p:sldId id="361" r:id="rId69"/>
    <p:sldId id="362" r:id="rId70"/>
    <p:sldId id="38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60"/>
  </p:normalViewPr>
  <p:slideViewPr>
    <p:cSldViewPr snapToGrid="0" showGuides="1">
      <p:cViewPr>
        <p:scale>
          <a:sx n="125" d="100"/>
          <a:sy n="125" d="100"/>
        </p:scale>
        <p:origin x="-48" y="-24"/>
      </p:cViewPr>
      <p:guideLst>
        <p:guide orient="horz" pos="2184"/>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_rels/data1.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slide" Target="../slides/slide5.xml"/><Relationship Id="rId1"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FED1D2-C13C-4955-90D5-E1C18D17F624}"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18C51049-FB75-424C-ADDF-E105F70765B3}">
      <dgm:prSet phldrT="[Text]"/>
      <dgm:spPr/>
      <dgm:t>
        <a:bodyPr/>
        <a:lstStyle/>
        <a:p>
          <a:r>
            <a:rPr lang="en-US" dirty="0" smtClean="0">
              <a:hlinkClick xmlns:r="http://schemas.openxmlformats.org/officeDocument/2006/relationships" r:id="rId1" action="ppaction://hlinksldjump"/>
            </a:rPr>
            <a:t>GLCM</a:t>
          </a:r>
          <a:endParaRPr lang="en-US" dirty="0"/>
        </a:p>
      </dgm:t>
    </dgm:pt>
    <dgm:pt modelId="{A31AC85A-231F-40E9-8E34-311659B33A07}" type="parTrans" cxnId="{2EBC875E-1DF5-477C-AEEC-98B527D43479}">
      <dgm:prSet/>
      <dgm:spPr/>
      <dgm:t>
        <a:bodyPr/>
        <a:lstStyle/>
        <a:p>
          <a:endParaRPr lang="en-US"/>
        </a:p>
      </dgm:t>
    </dgm:pt>
    <dgm:pt modelId="{FD2B965F-1450-4065-AE5F-A9D1478B6E54}" type="sibTrans" cxnId="{2EBC875E-1DF5-477C-AEEC-98B527D43479}">
      <dgm:prSet/>
      <dgm:spPr/>
      <dgm:t>
        <a:bodyPr/>
        <a:lstStyle/>
        <a:p>
          <a:endParaRPr lang="en-US"/>
        </a:p>
      </dgm:t>
    </dgm:pt>
    <dgm:pt modelId="{736AB682-478A-4B3E-8F57-B0509BC1BE06}">
      <dgm:prSet phldrT="[Text]"/>
      <dgm:spPr/>
      <dgm:t>
        <a:bodyPr/>
        <a:lstStyle/>
        <a:p>
          <a:r>
            <a:rPr lang="en-US" dirty="0" smtClean="0">
              <a:hlinkClick xmlns:r="http://schemas.openxmlformats.org/officeDocument/2006/relationships" r:id="rId2" action="ppaction://hlinksldjump"/>
            </a:rPr>
            <a:t>MSE</a:t>
          </a:r>
          <a:endParaRPr lang="en-US" dirty="0"/>
        </a:p>
      </dgm:t>
    </dgm:pt>
    <dgm:pt modelId="{2B03A10B-3930-4D1B-ABCA-724E02DB9723}" type="parTrans" cxnId="{1477FE81-F41B-4981-AD23-D1738682766D}">
      <dgm:prSet/>
      <dgm:spPr/>
      <dgm:t>
        <a:bodyPr/>
        <a:lstStyle/>
        <a:p>
          <a:endParaRPr lang="en-US"/>
        </a:p>
      </dgm:t>
    </dgm:pt>
    <dgm:pt modelId="{B3994EC9-5DE5-4F1C-BA5C-1DFCDC1BC99A}" type="sibTrans" cxnId="{1477FE81-F41B-4981-AD23-D1738682766D}">
      <dgm:prSet/>
      <dgm:spPr/>
      <dgm:t>
        <a:bodyPr/>
        <a:lstStyle/>
        <a:p>
          <a:endParaRPr lang="en-US"/>
        </a:p>
      </dgm:t>
    </dgm:pt>
    <dgm:pt modelId="{E3896C95-FCA5-4314-AD78-268C182E4DE6}">
      <dgm:prSet phldrT="[Text]"/>
      <dgm:spPr/>
      <dgm:t>
        <a:bodyPr/>
        <a:lstStyle/>
        <a:p>
          <a:r>
            <a:rPr lang="en-US" dirty="0" smtClean="0">
              <a:hlinkClick xmlns:r="http://schemas.openxmlformats.org/officeDocument/2006/relationships" r:id="rId3" action="ppaction://hlinksldjump"/>
            </a:rPr>
            <a:t>RICGF</a:t>
          </a:r>
          <a:endParaRPr lang="en-US" dirty="0" smtClean="0"/>
        </a:p>
      </dgm:t>
    </dgm:pt>
    <dgm:pt modelId="{5934C591-38C7-45D8-AD57-7DBE35B34838}" type="parTrans" cxnId="{36E5938B-CE7E-4595-8142-85526348C1BC}">
      <dgm:prSet/>
      <dgm:spPr/>
      <dgm:t>
        <a:bodyPr/>
        <a:lstStyle/>
        <a:p>
          <a:endParaRPr lang="en-US"/>
        </a:p>
      </dgm:t>
    </dgm:pt>
    <dgm:pt modelId="{F1BD66DA-3B9C-41CE-A1E2-8CBC03E23CD5}" type="sibTrans" cxnId="{36E5938B-CE7E-4595-8142-85526348C1BC}">
      <dgm:prSet/>
      <dgm:spPr/>
      <dgm:t>
        <a:bodyPr/>
        <a:lstStyle/>
        <a:p>
          <a:endParaRPr lang="en-US"/>
        </a:p>
      </dgm:t>
    </dgm:pt>
    <dgm:pt modelId="{4EEDA3D2-FA48-43CD-85DD-47DF449B5240}">
      <dgm:prSet phldrT="[Text]"/>
      <dgm:spPr/>
      <dgm:t>
        <a:bodyPr/>
        <a:lstStyle/>
        <a:p>
          <a:r>
            <a:rPr lang="en-US" dirty="0" smtClean="0"/>
            <a:t>Edge detection</a:t>
          </a:r>
        </a:p>
      </dgm:t>
    </dgm:pt>
    <dgm:pt modelId="{3720615D-A2B6-4CBD-B522-015EB6491E2D}" type="parTrans" cxnId="{A9D2861F-399D-44C0-ACC2-2764B878A31B}">
      <dgm:prSet/>
      <dgm:spPr/>
      <dgm:t>
        <a:bodyPr/>
        <a:lstStyle/>
        <a:p>
          <a:endParaRPr lang="en-US"/>
        </a:p>
      </dgm:t>
    </dgm:pt>
    <dgm:pt modelId="{99FA9038-ACF8-4758-83E6-9B9EBF45953C}" type="sibTrans" cxnId="{A9D2861F-399D-44C0-ACC2-2764B878A31B}">
      <dgm:prSet/>
      <dgm:spPr/>
      <dgm:t>
        <a:bodyPr/>
        <a:lstStyle/>
        <a:p>
          <a:endParaRPr lang="en-US"/>
        </a:p>
      </dgm:t>
    </dgm:pt>
    <dgm:pt modelId="{3DC15C35-86CF-43C8-921D-CB504C25308A}" type="pres">
      <dgm:prSet presAssocID="{A1FED1D2-C13C-4955-90D5-E1C18D17F624}" presName="linear" presStyleCnt="0">
        <dgm:presLayoutVars>
          <dgm:animLvl val="lvl"/>
          <dgm:resizeHandles val="exact"/>
        </dgm:presLayoutVars>
      </dgm:prSet>
      <dgm:spPr/>
      <dgm:t>
        <a:bodyPr/>
        <a:lstStyle/>
        <a:p>
          <a:endParaRPr lang="en-US"/>
        </a:p>
      </dgm:t>
    </dgm:pt>
    <dgm:pt modelId="{4ECB4E71-BBDA-4C62-9059-1F685A781093}" type="pres">
      <dgm:prSet presAssocID="{18C51049-FB75-424C-ADDF-E105F70765B3}" presName="parentText" presStyleLbl="node1" presStyleIdx="0" presStyleCnt="4">
        <dgm:presLayoutVars>
          <dgm:chMax val="0"/>
          <dgm:bulletEnabled val="1"/>
        </dgm:presLayoutVars>
      </dgm:prSet>
      <dgm:spPr/>
      <dgm:t>
        <a:bodyPr/>
        <a:lstStyle/>
        <a:p>
          <a:endParaRPr lang="en-US"/>
        </a:p>
      </dgm:t>
    </dgm:pt>
    <dgm:pt modelId="{0202B125-CE95-4342-96DC-4A94802AF7B0}" type="pres">
      <dgm:prSet presAssocID="{FD2B965F-1450-4065-AE5F-A9D1478B6E54}" presName="spacer" presStyleCnt="0"/>
      <dgm:spPr/>
    </dgm:pt>
    <dgm:pt modelId="{7CC724D8-3209-4983-BAE4-C9456D90649C}" type="pres">
      <dgm:prSet presAssocID="{736AB682-478A-4B3E-8F57-B0509BC1BE06}" presName="parentText" presStyleLbl="node1" presStyleIdx="1" presStyleCnt="4">
        <dgm:presLayoutVars>
          <dgm:chMax val="0"/>
          <dgm:bulletEnabled val="1"/>
        </dgm:presLayoutVars>
      </dgm:prSet>
      <dgm:spPr/>
      <dgm:t>
        <a:bodyPr/>
        <a:lstStyle/>
        <a:p>
          <a:endParaRPr lang="en-US"/>
        </a:p>
      </dgm:t>
    </dgm:pt>
    <dgm:pt modelId="{B0661646-A5C1-4774-BBB0-0E81DE4513E3}" type="pres">
      <dgm:prSet presAssocID="{B3994EC9-5DE5-4F1C-BA5C-1DFCDC1BC99A}" presName="spacer" presStyleCnt="0"/>
      <dgm:spPr/>
    </dgm:pt>
    <dgm:pt modelId="{56E85B07-EDA7-4DB5-B6C2-5064710C19C8}" type="pres">
      <dgm:prSet presAssocID="{E3896C95-FCA5-4314-AD78-268C182E4DE6}" presName="parentText" presStyleLbl="node1" presStyleIdx="2" presStyleCnt="4">
        <dgm:presLayoutVars>
          <dgm:chMax val="0"/>
          <dgm:bulletEnabled val="1"/>
        </dgm:presLayoutVars>
      </dgm:prSet>
      <dgm:spPr/>
      <dgm:t>
        <a:bodyPr/>
        <a:lstStyle/>
        <a:p>
          <a:endParaRPr lang="en-US"/>
        </a:p>
      </dgm:t>
    </dgm:pt>
    <dgm:pt modelId="{72D2E29C-CC69-4D10-B15A-94FD20581B26}" type="pres">
      <dgm:prSet presAssocID="{F1BD66DA-3B9C-41CE-A1E2-8CBC03E23CD5}" presName="spacer" presStyleCnt="0"/>
      <dgm:spPr/>
    </dgm:pt>
    <dgm:pt modelId="{00010FC8-0920-48F2-80C6-A455FB49E9E2}" type="pres">
      <dgm:prSet presAssocID="{4EEDA3D2-FA48-43CD-85DD-47DF449B5240}" presName="parentText" presStyleLbl="node1" presStyleIdx="3" presStyleCnt="4">
        <dgm:presLayoutVars>
          <dgm:chMax val="0"/>
          <dgm:bulletEnabled val="1"/>
        </dgm:presLayoutVars>
      </dgm:prSet>
      <dgm:spPr/>
      <dgm:t>
        <a:bodyPr/>
        <a:lstStyle/>
        <a:p>
          <a:endParaRPr lang="en-US"/>
        </a:p>
      </dgm:t>
    </dgm:pt>
  </dgm:ptLst>
  <dgm:cxnLst>
    <dgm:cxn modelId="{AE423B8C-B091-4A5C-8D06-C42572471DAC}" type="presOf" srcId="{E3896C95-FCA5-4314-AD78-268C182E4DE6}" destId="{56E85B07-EDA7-4DB5-B6C2-5064710C19C8}" srcOrd="0" destOrd="0" presId="urn:microsoft.com/office/officeart/2005/8/layout/vList2"/>
    <dgm:cxn modelId="{1477FE81-F41B-4981-AD23-D1738682766D}" srcId="{A1FED1D2-C13C-4955-90D5-E1C18D17F624}" destId="{736AB682-478A-4B3E-8F57-B0509BC1BE06}" srcOrd="1" destOrd="0" parTransId="{2B03A10B-3930-4D1B-ABCA-724E02DB9723}" sibTransId="{B3994EC9-5DE5-4F1C-BA5C-1DFCDC1BC99A}"/>
    <dgm:cxn modelId="{74371703-366B-4BF4-B5B0-9FBE45E2F335}" type="presOf" srcId="{736AB682-478A-4B3E-8F57-B0509BC1BE06}" destId="{7CC724D8-3209-4983-BAE4-C9456D90649C}" srcOrd="0" destOrd="0" presId="urn:microsoft.com/office/officeart/2005/8/layout/vList2"/>
    <dgm:cxn modelId="{A9D2861F-399D-44C0-ACC2-2764B878A31B}" srcId="{A1FED1D2-C13C-4955-90D5-E1C18D17F624}" destId="{4EEDA3D2-FA48-43CD-85DD-47DF449B5240}" srcOrd="3" destOrd="0" parTransId="{3720615D-A2B6-4CBD-B522-015EB6491E2D}" sibTransId="{99FA9038-ACF8-4758-83E6-9B9EBF45953C}"/>
    <dgm:cxn modelId="{36E5938B-CE7E-4595-8142-85526348C1BC}" srcId="{A1FED1D2-C13C-4955-90D5-E1C18D17F624}" destId="{E3896C95-FCA5-4314-AD78-268C182E4DE6}" srcOrd="2" destOrd="0" parTransId="{5934C591-38C7-45D8-AD57-7DBE35B34838}" sibTransId="{F1BD66DA-3B9C-41CE-A1E2-8CBC03E23CD5}"/>
    <dgm:cxn modelId="{C7DCA526-0957-4C06-A646-B3E778A782ED}" type="presOf" srcId="{4EEDA3D2-FA48-43CD-85DD-47DF449B5240}" destId="{00010FC8-0920-48F2-80C6-A455FB49E9E2}" srcOrd="0" destOrd="0" presId="urn:microsoft.com/office/officeart/2005/8/layout/vList2"/>
    <dgm:cxn modelId="{BF0DCECA-8003-4A6E-ACB2-FB9F716F3A8F}" type="presOf" srcId="{A1FED1D2-C13C-4955-90D5-E1C18D17F624}" destId="{3DC15C35-86CF-43C8-921D-CB504C25308A}" srcOrd="0" destOrd="0" presId="urn:microsoft.com/office/officeart/2005/8/layout/vList2"/>
    <dgm:cxn modelId="{2EBC875E-1DF5-477C-AEEC-98B527D43479}" srcId="{A1FED1D2-C13C-4955-90D5-E1C18D17F624}" destId="{18C51049-FB75-424C-ADDF-E105F70765B3}" srcOrd="0" destOrd="0" parTransId="{A31AC85A-231F-40E9-8E34-311659B33A07}" sibTransId="{FD2B965F-1450-4065-AE5F-A9D1478B6E54}"/>
    <dgm:cxn modelId="{E26A369C-1602-4B2D-85B9-D4B669F6B106}" type="presOf" srcId="{18C51049-FB75-424C-ADDF-E105F70765B3}" destId="{4ECB4E71-BBDA-4C62-9059-1F685A781093}" srcOrd="0" destOrd="0" presId="urn:microsoft.com/office/officeart/2005/8/layout/vList2"/>
    <dgm:cxn modelId="{F0C4591E-5650-4977-82E5-DCBEB93FF4DC}" type="presParOf" srcId="{3DC15C35-86CF-43C8-921D-CB504C25308A}" destId="{4ECB4E71-BBDA-4C62-9059-1F685A781093}" srcOrd="0" destOrd="0" presId="urn:microsoft.com/office/officeart/2005/8/layout/vList2"/>
    <dgm:cxn modelId="{9340EA21-16AF-4DB7-BCFA-B3587222AE63}" type="presParOf" srcId="{3DC15C35-86CF-43C8-921D-CB504C25308A}" destId="{0202B125-CE95-4342-96DC-4A94802AF7B0}" srcOrd="1" destOrd="0" presId="urn:microsoft.com/office/officeart/2005/8/layout/vList2"/>
    <dgm:cxn modelId="{89217A05-A8D6-4DB4-AF47-87DAAF317F3F}" type="presParOf" srcId="{3DC15C35-86CF-43C8-921D-CB504C25308A}" destId="{7CC724D8-3209-4983-BAE4-C9456D90649C}" srcOrd="2" destOrd="0" presId="urn:microsoft.com/office/officeart/2005/8/layout/vList2"/>
    <dgm:cxn modelId="{154C8773-CF38-4A0E-88BD-00D3A4F5DC5B}" type="presParOf" srcId="{3DC15C35-86CF-43C8-921D-CB504C25308A}" destId="{B0661646-A5C1-4774-BBB0-0E81DE4513E3}" srcOrd="3" destOrd="0" presId="urn:microsoft.com/office/officeart/2005/8/layout/vList2"/>
    <dgm:cxn modelId="{E9F16EEA-9C00-4469-AEFF-BC85A6C4E5C5}" type="presParOf" srcId="{3DC15C35-86CF-43C8-921D-CB504C25308A}" destId="{56E85B07-EDA7-4DB5-B6C2-5064710C19C8}" srcOrd="4" destOrd="0" presId="urn:microsoft.com/office/officeart/2005/8/layout/vList2"/>
    <dgm:cxn modelId="{B39CC4B6-9A8D-4073-98A5-D7024EC726E9}" type="presParOf" srcId="{3DC15C35-86CF-43C8-921D-CB504C25308A}" destId="{72D2E29C-CC69-4D10-B15A-94FD20581B26}" srcOrd="5" destOrd="0" presId="urn:microsoft.com/office/officeart/2005/8/layout/vList2"/>
    <dgm:cxn modelId="{840FF342-3696-4EA3-8C4A-DA9E7971B428}" type="presParOf" srcId="{3DC15C35-86CF-43C8-921D-CB504C25308A}" destId="{00010FC8-0920-48F2-80C6-A455FB49E9E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0F676A-7DF9-4F2F-B29F-C14716DE4794}"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8013917C-DC29-4813-9ADE-964894D32973}">
      <dgm:prSet phldrT="[Text]"/>
      <dgm:spPr/>
      <dgm:t>
        <a:bodyPr/>
        <a:lstStyle/>
        <a:p>
          <a:r>
            <a:rPr lang="en-US" dirty="0" smtClean="0"/>
            <a:t>Contrast (C)</a:t>
          </a:r>
          <a:endParaRPr lang="en-US" dirty="0"/>
        </a:p>
      </dgm:t>
    </dgm:pt>
    <dgm:pt modelId="{AD54F51B-C268-47E4-B17F-458C10000C29}" type="parTrans" cxnId="{656C68AE-D684-4E5B-A0CD-F195303C41D4}">
      <dgm:prSet/>
      <dgm:spPr/>
      <dgm:t>
        <a:bodyPr/>
        <a:lstStyle/>
        <a:p>
          <a:endParaRPr lang="en-US"/>
        </a:p>
      </dgm:t>
    </dgm:pt>
    <dgm:pt modelId="{1B0A3723-072D-43DA-90E0-DFD77329B9CF}" type="sibTrans" cxnId="{656C68AE-D684-4E5B-A0CD-F195303C41D4}">
      <dgm:prSet/>
      <dgm:spPr/>
      <dgm:t>
        <a:bodyPr/>
        <a:lstStyle/>
        <a:p>
          <a:endParaRPr lang="en-US"/>
        </a:p>
      </dgm:t>
    </dgm:pt>
    <dgm:pt modelId="{930DA466-950B-4C70-AE4D-E1D51F99D4E6}">
      <dgm:prSet phldrT="[Text]"/>
      <dgm:spPr/>
      <dgm:t>
        <a:bodyPr/>
        <a:lstStyle/>
        <a:p>
          <a:r>
            <a:rPr lang="en-US" dirty="0" smtClean="0"/>
            <a:t>Correlation (S)</a:t>
          </a:r>
          <a:endParaRPr lang="en-US" dirty="0"/>
        </a:p>
      </dgm:t>
    </dgm:pt>
    <dgm:pt modelId="{1EACA5B2-AB33-4E85-AD02-FC4F1FCDC4DE}" type="parTrans" cxnId="{C9DDCB47-692D-42C6-86F3-EA2B74A784C8}">
      <dgm:prSet/>
      <dgm:spPr/>
      <dgm:t>
        <a:bodyPr/>
        <a:lstStyle/>
        <a:p>
          <a:endParaRPr lang="en-US"/>
        </a:p>
      </dgm:t>
    </dgm:pt>
    <dgm:pt modelId="{E3A1D8CD-9984-47FD-B80E-DB7C39BCF660}" type="sibTrans" cxnId="{C9DDCB47-692D-42C6-86F3-EA2B74A784C8}">
      <dgm:prSet/>
      <dgm:spPr/>
      <dgm:t>
        <a:bodyPr/>
        <a:lstStyle/>
        <a:p>
          <a:endParaRPr lang="en-US"/>
        </a:p>
      </dgm:t>
    </dgm:pt>
    <dgm:pt modelId="{4E105EF4-222D-4F67-952E-F8C72DB221CA}">
      <dgm:prSet phldrT="[Text]"/>
      <dgm:spPr/>
      <dgm:t>
        <a:bodyPr/>
        <a:lstStyle/>
        <a:p>
          <a:r>
            <a:rPr lang="en-US" dirty="0" smtClean="0"/>
            <a:t>Cluster prominence</a:t>
          </a:r>
          <a:endParaRPr lang="en-US" dirty="0"/>
        </a:p>
      </dgm:t>
    </dgm:pt>
    <dgm:pt modelId="{B6FCB232-D9EC-4D90-AAE8-9DFADEDCFC69}" type="parTrans" cxnId="{04231D19-9027-46C8-96F2-4931F84FBE54}">
      <dgm:prSet/>
      <dgm:spPr/>
      <dgm:t>
        <a:bodyPr/>
        <a:lstStyle/>
        <a:p>
          <a:endParaRPr lang="en-US"/>
        </a:p>
      </dgm:t>
    </dgm:pt>
    <dgm:pt modelId="{DC84B713-BC2F-4D5A-A7F6-75F9FA999C69}" type="sibTrans" cxnId="{04231D19-9027-46C8-96F2-4931F84FBE54}">
      <dgm:prSet/>
      <dgm:spPr/>
      <dgm:t>
        <a:bodyPr/>
        <a:lstStyle/>
        <a:p>
          <a:endParaRPr lang="en-US"/>
        </a:p>
      </dgm:t>
    </dgm:pt>
    <dgm:pt modelId="{3ABFACCB-6A84-469C-8D14-803450934340}">
      <dgm:prSet phldrT="[Text]"/>
      <dgm:spPr/>
      <dgm:t>
        <a:bodyPr/>
        <a:lstStyle/>
        <a:p>
          <a:r>
            <a:rPr lang="en-US" dirty="0" smtClean="0"/>
            <a:t>Energy (E)</a:t>
          </a:r>
          <a:endParaRPr lang="en-US" dirty="0"/>
        </a:p>
      </dgm:t>
    </dgm:pt>
    <dgm:pt modelId="{2D931497-D853-42C0-8BAD-38C276F2E010}" type="parTrans" cxnId="{24A3F2F3-C2AD-4DD0-9670-1DF657B366C9}">
      <dgm:prSet/>
      <dgm:spPr/>
      <dgm:t>
        <a:bodyPr/>
        <a:lstStyle/>
        <a:p>
          <a:endParaRPr lang="en-US"/>
        </a:p>
      </dgm:t>
    </dgm:pt>
    <dgm:pt modelId="{4E267587-D169-4F02-A558-95B554C1F1B5}" type="sibTrans" cxnId="{24A3F2F3-C2AD-4DD0-9670-1DF657B366C9}">
      <dgm:prSet/>
      <dgm:spPr/>
      <dgm:t>
        <a:bodyPr/>
        <a:lstStyle/>
        <a:p>
          <a:endParaRPr lang="en-US"/>
        </a:p>
      </dgm:t>
    </dgm:pt>
    <dgm:pt modelId="{99A1132A-482C-4A3E-B9CD-BA1D9904293D}">
      <dgm:prSet phldrT="[Text]"/>
      <dgm:spPr/>
      <dgm:t>
        <a:bodyPr/>
        <a:lstStyle/>
        <a:p>
          <a:r>
            <a:rPr lang="en-US" dirty="0" smtClean="0"/>
            <a:t>Homogeneity (H)</a:t>
          </a:r>
          <a:endParaRPr lang="en-US" dirty="0"/>
        </a:p>
      </dgm:t>
    </dgm:pt>
    <dgm:pt modelId="{442859CB-A466-4145-BBC8-7EB95D822EE3}" type="parTrans" cxnId="{4A63B327-5757-40D3-A2C2-6434780DFD6F}">
      <dgm:prSet/>
      <dgm:spPr/>
      <dgm:t>
        <a:bodyPr/>
        <a:lstStyle/>
        <a:p>
          <a:endParaRPr lang="en-US"/>
        </a:p>
      </dgm:t>
    </dgm:pt>
    <dgm:pt modelId="{C674A4D2-DCF9-464B-9E78-5EAADC022512}" type="sibTrans" cxnId="{4A63B327-5757-40D3-A2C2-6434780DFD6F}">
      <dgm:prSet/>
      <dgm:spPr/>
      <dgm:t>
        <a:bodyPr/>
        <a:lstStyle/>
        <a:p>
          <a:endParaRPr lang="en-US"/>
        </a:p>
      </dgm:t>
    </dgm:pt>
    <dgm:pt modelId="{7F68FEE3-122B-4229-9488-505A7C51054A}">
      <dgm:prSet/>
      <dgm:spPr/>
      <dgm:t>
        <a:bodyPr/>
        <a:lstStyle/>
        <a:p>
          <a:r>
            <a:rPr lang="en-US" smtClean="0"/>
            <a:t>Autocorrelation</a:t>
          </a:r>
          <a:endParaRPr lang="en-US"/>
        </a:p>
      </dgm:t>
    </dgm:pt>
    <dgm:pt modelId="{4651465D-8E1D-4BAF-BBF3-DF9BF99FC12C}" type="parTrans" cxnId="{32551001-D242-4B47-93B9-40FC1953F90D}">
      <dgm:prSet/>
      <dgm:spPr/>
      <dgm:t>
        <a:bodyPr/>
        <a:lstStyle/>
        <a:p>
          <a:endParaRPr lang="en-US"/>
        </a:p>
      </dgm:t>
    </dgm:pt>
    <dgm:pt modelId="{A39334EF-489C-46F5-931D-C3C17BDF2125}" type="sibTrans" cxnId="{32551001-D242-4B47-93B9-40FC1953F90D}">
      <dgm:prSet/>
      <dgm:spPr/>
      <dgm:t>
        <a:bodyPr/>
        <a:lstStyle/>
        <a:p>
          <a:endParaRPr lang="en-US"/>
        </a:p>
      </dgm:t>
    </dgm:pt>
    <dgm:pt modelId="{3919FF1F-5047-4EFA-A47D-D8E3E7FA7DAA}">
      <dgm:prSet phldrT="[Text]"/>
      <dgm:spPr/>
      <dgm:t>
        <a:bodyPr/>
        <a:lstStyle/>
        <a:p>
          <a:r>
            <a:rPr lang="en-US" dirty="0" smtClean="0"/>
            <a:t>( ASM )</a:t>
          </a:r>
          <a:endParaRPr lang="en-US" dirty="0"/>
        </a:p>
      </dgm:t>
    </dgm:pt>
    <dgm:pt modelId="{51F29267-E290-4952-959D-D67B7A3AD842}" type="parTrans" cxnId="{E30B9009-175C-48E6-8D32-ADA4FF2E0079}">
      <dgm:prSet/>
      <dgm:spPr/>
    </dgm:pt>
    <dgm:pt modelId="{DE5A02C0-0CA2-4108-B7B0-B87169F01FD9}" type="sibTrans" cxnId="{E30B9009-175C-48E6-8D32-ADA4FF2E0079}">
      <dgm:prSet/>
      <dgm:spPr/>
    </dgm:pt>
    <dgm:pt modelId="{F1249403-E071-4D50-9118-A34DC919B238}">
      <dgm:prSet phldrT="[Text]"/>
      <dgm:spPr/>
      <dgm:t>
        <a:bodyPr/>
        <a:lstStyle/>
        <a:p>
          <a:r>
            <a:rPr lang="en-US" dirty="0" smtClean="0"/>
            <a:t>Coarseness</a:t>
          </a:r>
          <a:endParaRPr lang="en-US" dirty="0"/>
        </a:p>
      </dgm:t>
    </dgm:pt>
    <dgm:pt modelId="{A7B16C26-41BB-4B8B-85BA-817F99DDCEA2}" type="parTrans" cxnId="{8B1B6512-5EB4-4B6E-9728-294D95A269F0}">
      <dgm:prSet/>
      <dgm:spPr/>
    </dgm:pt>
    <dgm:pt modelId="{47E55526-4C28-437C-A79B-55A86915EDC8}" type="sibTrans" cxnId="{8B1B6512-5EB4-4B6E-9728-294D95A269F0}">
      <dgm:prSet/>
      <dgm:spPr/>
    </dgm:pt>
    <dgm:pt modelId="{23DB6AFF-26E9-4110-9540-9634569F6670}">
      <dgm:prSet phldrT="[Text]"/>
      <dgm:spPr/>
      <dgm:t>
        <a:bodyPr/>
        <a:lstStyle/>
        <a:p>
          <a:r>
            <a:rPr lang="en-US" dirty="0" smtClean="0"/>
            <a:t>( SSIM )</a:t>
          </a:r>
          <a:endParaRPr lang="en-US" dirty="0"/>
        </a:p>
      </dgm:t>
    </dgm:pt>
    <dgm:pt modelId="{E576192F-5B6A-4502-B3CB-6DFE3AFB8B9E}" type="parTrans" cxnId="{1C1E92FF-8740-414F-8D5E-4353B4A9F2A5}">
      <dgm:prSet/>
      <dgm:spPr/>
    </dgm:pt>
    <dgm:pt modelId="{FABF5B49-138E-43EA-871E-7A74DBFB10B5}" type="sibTrans" cxnId="{1C1E92FF-8740-414F-8D5E-4353B4A9F2A5}">
      <dgm:prSet/>
      <dgm:spPr/>
    </dgm:pt>
    <dgm:pt modelId="{7096CEC3-F852-4B94-AD2E-D29347FA4CA9}" type="pres">
      <dgm:prSet presAssocID="{EA0F676A-7DF9-4F2F-B29F-C14716DE4794}" presName="diagram" presStyleCnt="0">
        <dgm:presLayoutVars>
          <dgm:dir/>
          <dgm:resizeHandles val="exact"/>
        </dgm:presLayoutVars>
      </dgm:prSet>
      <dgm:spPr/>
      <dgm:t>
        <a:bodyPr/>
        <a:lstStyle/>
        <a:p>
          <a:endParaRPr lang="en-US"/>
        </a:p>
      </dgm:t>
    </dgm:pt>
    <dgm:pt modelId="{53966847-7B0C-4074-B4C8-A49C53EEFADF}" type="pres">
      <dgm:prSet presAssocID="{8013917C-DC29-4813-9ADE-964894D32973}" presName="node" presStyleLbl="node1" presStyleIdx="0" presStyleCnt="9" custLinFactNeighborX="2307" custLinFactNeighborY="9251">
        <dgm:presLayoutVars>
          <dgm:bulletEnabled val="1"/>
        </dgm:presLayoutVars>
      </dgm:prSet>
      <dgm:spPr/>
      <dgm:t>
        <a:bodyPr/>
        <a:lstStyle/>
        <a:p>
          <a:endParaRPr lang="en-US"/>
        </a:p>
      </dgm:t>
    </dgm:pt>
    <dgm:pt modelId="{924BBC1A-9A25-49CE-A241-E3D8B77D16B4}" type="pres">
      <dgm:prSet presAssocID="{1B0A3723-072D-43DA-90E0-DFD77329B9CF}" presName="sibTrans" presStyleCnt="0"/>
      <dgm:spPr/>
    </dgm:pt>
    <dgm:pt modelId="{D192F61B-0355-4DD5-8A4E-A4360A3CB56B}" type="pres">
      <dgm:prSet presAssocID="{930DA466-950B-4C70-AE4D-E1D51F99D4E6}" presName="node" presStyleLbl="node1" presStyleIdx="1" presStyleCnt="9" custLinFactX="7458" custLinFactNeighborX="100000" custLinFactNeighborY="9251">
        <dgm:presLayoutVars>
          <dgm:bulletEnabled val="1"/>
        </dgm:presLayoutVars>
      </dgm:prSet>
      <dgm:spPr/>
      <dgm:t>
        <a:bodyPr/>
        <a:lstStyle/>
        <a:p>
          <a:endParaRPr lang="en-US"/>
        </a:p>
      </dgm:t>
    </dgm:pt>
    <dgm:pt modelId="{0DC9E853-B8E6-48A7-B9AA-051A2F467C76}" type="pres">
      <dgm:prSet presAssocID="{E3A1D8CD-9984-47FD-B80E-DB7C39BCF660}" presName="sibTrans" presStyleCnt="0"/>
      <dgm:spPr/>
    </dgm:pt>
    <dgm:pt modelId="{41910C87-EAB2-4573-9ECE-7704CAA98DAF}" type="pres">
      <dgm:prSet presAssocID="{7F68FEE3-122B-4229-9488-505A7C51054A}" presName="node" presStyleLbl="node1" presStyleIdx="2" presStyleCnt="9" custLinFactX="-10118" custLinFactNeighborX="-100000" custLinFactNeighborY="9251">
        <dgm:presLayoutVars>
          <dgm:bulletEnabled val="1"/>
        </dgm:presLayoutVars>
      </dgm:prSet>
      <dgm:spPr/>
      <dgm:t>
        <a:bodyPr/>
        <a:lstStyle/>
        <a:p>
          <a:endParaRPr lang="en-US"/>
        </a:p>
      </dgm:t>
    </dgm:pt>
    <dgm:pt modelId="{F9EC53F9-2C04-48FE-A620-D8C200BC55E7}" type="pres">
      <dgm:prSet presAssocID="{A39334EF-489C-46F5-931D-C3C17BDF2125}" presName="sibTrans" presStyleCnt="0"/>
      <dgm:spPr/>
    </dgm:pt>
    <dgm:pt modelId="{F42C60D7-81F4-4295-B213-4D4A76F4E7C4}" type="pres">
      <dgm:prSet presAssocID="{4E105EF4-222D-4F67-952E-F8C72DB221CA}" presName="node" presStyleLbl="node1" presStyleIdx="3" presStyleCnt="9" custLinFactNeighborX="-4966" custLinFactNeighborY="9251">
        <dgm:presLayoutVars>
          <dgm:bulletEnabled val="1"/>
        </dgm:presLayoutVars>
      </dgm:prSet>
      <dgm:spPr/>
      <dgm:t>
        <a:bodyPr/>
        <a:lstStyle/>
        <a:p>
          <a:endParaRPr lang="en-US"/>
        </a:p>
      </dgm:t>
    </dgm:pt>
    <dgm:pt modelId="{9C08F333-A685-4944-9908-54BA0251169C}" type="pres">
      <dgm:prSet presAssocID="{DC84B713-BC2F-4D5A-A7F6-75F9FA999C69}" presName="sibTrans" presStyleCnt="0"/>
      <dgm:spPr/>
    </dgm:pt>
    <dgm:pt modelId="{06D63B1C-ED92-48C0-99C1-C60ED969ADA3}" type="pres">
      <dgm:prSet presAssocID="{3ABFACCB-6A84-469C-8D14-803450934340}" presName="node" presStyleLbl="node1" presStyleIdx="4" presStyleCnt="9" custLinFactNeighborX="-7391" custLinFactNeighborY="9251">
        <dgm:presLayoutVars>
          <dgm:bulletEnabled val="1"/>
        </dgm:presLayoutVars>
      </dgm:prSet>
      <dgm:spPr/>
      <dgm:t>
        <a:bodyPr/>
        <a:lstStyle/>
        <a:p>
          <a:endParaRPr lang="en-US"/>
        </a:p>
      </dgm:t>
    </dgm:pt>
    <dgm:pt modelId="{0DD59A5F-DE01-4734-A166-04A3187F7D16}" type="pres">
      <dgm:prSet presAssocID="{4E267587-D169-4F02-A558-95B554C1F1B5}" presName="sibTrans" presStyleCnt="0"/>
      <dgm:spPr/>
    </dgm:pt>
    <dgm:pt modelId="{098F422A-1877-4F8F-9A0F-E26D856C0314}" type="pres">
      <dgm:prSet presAssocID="{99A1132A-482C-4A3E-B9CD-BA1D9904293D}" presName="node" presStyleLbl="node1" presStyleIdx="5" presStyleCnt="9">
        <dgm:presLayoutVars>
          <dgm:bulletEnabled val="1"/>
        </dgm:presLayoutVars>
      </dgm:prSet>
      <dgm:spPr/>
      <dgm:t>
        <a:bodyPr/>
        <a:lstStyle/>
        <a:p>
          <a:endParaRPr lang="en-US"/>
        </a:p>
      </dgm:t>
    </dgm:pt>
    <dgm:pt modelId="{6E645A23-9134-4079-B033-375D2675149F}" type="pres">
      <dgm:prSet presAssocID="{C674A4D2-DCF9-464B-9E78-5EAADC022512}" presName="sibTrans" presStyleCnt="0"/>
      <dgm:spPr/>
    </dgm:pt>
    <dgm:pt modelId="{15C00BAA-AD52-4E60-AFEC-B9F7723C0FFC}" type="pres">
      <dgm:prSet presAssocID="{3919FF1F-5047-4EFA-A47D-D8E3E7FA7DAA}" presName="node" presStyleLbl="node1" presStyleIdx="6" presStyleCnt="9">
        <dgm:presLayoutVars>
          <dgm:bulletEnabled val="1"/>
        </dgm:presLayoutVars>
      </dgm:prSet>
      <dgm:spPr/>
      <dgm:t>
        <a:bodyPr/>
        <a:lstStyle/>
        <a:p>
          <a:endParaRPr lang="en-US"/>
        </a:p>
      </dgm:t>
    </dgm:pt>
    <dgm:pt modelId="{64A5DDB3-B153-4723-BE4F-E34E40D29F6F}" type="pres">
      <dgm:prSet presAssocID="{DE5A02C0-0CA2-4108-B7B0-B87169F01FD9}" presName="sibTrans" presStyleCnt="0"/>
      <dgm:spPr/>
    </dgm:pt>
    <dgm:pt modelId="{5DADCDBB-3920-4EF8-9347-C71557EDCF57}" type="pres">
      <dgm:prSet presAssocID="{F1249403-E071-4D50-9118-A34DC919B238}" presName="node" presStyleLbl="node1" presStyleIdx="7" presStyleCnt="9">
        <dgm:presLayoutVars>
          <dgm:bulletEnabled val="1"/>
        </dgm:presLayoutVars>
      </dgm:prSet>
      <dgm:spPr/>
      <dgm:t>
        <a:bodyPr/>
        <a:lstStyle/>
        <a:p>
          <a:endParaRPr lang="en-US"/>
        </a:p>
      </dgm:t>
    </dgm:pt>
    <dgm:pt modelId="{EE34A914-F778-4DE8-8156-611E312EC129}" type="pres">
      <dgm:prSet presAssocID="{47E55526-4C28-437C-A79B-55A86915EDC8}" presName="sibTrans" presStyleCnt="0"/>
      <dgm:spPr/>
    </dgm:pt>
    <dgm:pt modelId="{F2AA45F2-6482-451B-AC0B-E367C44AB759}" type="pres">
      <dgm:prSet presAssocID="{23DB6AFF-26E9-4110-9540-9634569F6670}" presName="node" presStyleLbl="node1" presStyleIdx="8" presStyleCnt="9">
        <dgm:presLayoutVars>
          <dgm:bulletEnabled val="1"/>
        </dgm:presLayoutVars>
      </dgm:prSet>
      <dgm:spPr/>
      <dgm:t>
        <a:bodyPr/>
        <a:lstStyle/>
        <a:p>
          <a:endParaRPr lang="en-US"/>
        </a:p>
      </dgm:t>
    </dgm:pt>
  </dgm:ptLst>
  <dgm:cxnLst>
    <dgm:cxn modelId="{4A63B327-5757-40D3-A2C2-6434780DFD6F}" srcId="{EA0F676A-7DF9-4F2F-B29F-C14716DE4794}" destId="{99A1132A-482C-4A3E-B9CD-BA1D9904293D}" srcOrd="5" destOrd="0" parTransId="{442859CB-A466-4145-BBC8-7EB95D822EE3}" sibTransId="{C674A4D2-DCF9-464B-9E78-5EAADC022512}"/>
    <dgm:cxn modelId="{5CA8B251-A7D0-42EB-BB43-C4DD07689B29}" type="presOf" srcId="{3ABFACCB-6A84-469C-8D14-803450934340}" destId="{06D63B1C-ED92-48C0-99C1-C60ED969ADA3}" srcOrd="0" destOrd="0" presId="urn:microsoft.com/office/officeart/2005/8/layout/default"/>
    <dgm:cxn modelId="{0C7E6840-916B-4C42-B542-B53DE63621E1}" type="presOf" srcId="{99A1132A-482C-4A3E-B9CD-BA1D9904293D}" destId="{098F422A-1877-4F8F-9A0F-E26D856C0314}" srcOrd="0" destOrd="0" presId="urn:microsoft.com/office/officeart/2005/8/layout/default"/>
    <dgm:cxn modelId="{A8D22D83-AEBA-43DD-B94F-A8C25BFF44CB}" type="presOf" srcId="{EA0F676A-7DF9-4F2F-B29F-C14716DE4794}" destId="{7096CEC3-F852-4B94-AD2E-D29347FA4CA9}" srcOrd="0" destOrd="0" presId="urn:microsoft.com/office/officeart/2005/8/layout/default"/>
    <dgm:cxn modelId="{E3EABB94-B905-4E07-8A99-17ADBAC37289}" type="presOf" srcId="{8013917C-DC29-4813-9ADE-964894D32973}" destId="{53966847-7B0C-4074-B4C8-A49C53EEFADF}" srcOrd="0" destOrd="0" presId="urn:microsoft.com/office/officeart/2005/8/layout/default"/>
    <dgm:cxn modelId="{E30B9009-175C-48E6-8D32-ADA4FF2E0079}" srcId="{EA0F676A-7DF9-4F2F-B29F-C14716DE4794}" destId="{3919FF1F-5047-4EFA-A47D-D8E3E7FA7DAA}" srcOrd="6" destOrd="0" parTransId="{51F29267-E290-4952-959D-D67B7A3AD842}" sibTransId="{DE5A02C0-0CA2-4108-B7B0-B87169F01FD9}"/>
    <dgm:cxn modelId="{8B1B6512-5EB4-4B6E-9728-294D95A269F0}" srcId="{EA0F676A-7DF9-4F2F-B29F-C14716DE4794}" destId="{F1249403-E071-4D50-9118-A34DC919B238}" srcOrd="7" destOrd="0" parTransId="{A7B16C26-41BB-4B8B-85BA-817F99DDCEA2}" sibTransId="{47E55526-4C28-437C-A79B-55A86915EDC8}"/>
    <dgm:cxn modelId="{C9DDCB47-692D-42C6-86F3-EA2B74A784C8}" srcId="{EA0F676A-7DF9-4F2F-B29F-C14716DE4794}" destId="{930DA466-950B-4C70-AE4D-E1D51F99D4E6}" srcOrd="1" destOrd="0" parTransId="{1EACA5B2-AB33-4E85-AD02-FC4F1FCDC4DE}" sibTransId="{E3A1D8CD-9984-47FD-B80E-DB7C39BCF660}"/>
    <dgm:cxn modelId="{C7C65931-4C37-44A4-9907-CEDE9C7F4A64}" type="presOf" srcId="{3919FF1F-5047-4EFA-A47D-D8E3E7FA7DAA}" destId="{15C00BAA-AD52-4E60-AFEC-B9F7723C0FFC}" srcOrd="0" destOrd="0" presId="urn:microsoft.com/office/officeart/2005/8/layout/default"/>
    <dgm:cxn modelId="{656C68AE-D684-4E5B-A0CD-F195303C41D4}" srcId="{EA0F676A-7DF9-4F2F-B29F-C14716DE4794}" destId="{8013917C-DC29-4813-9ADE-964894D32973}" srcOrd="0" destOrd="0" parTransId="{AD54F51B-C268-47E4-B17F-458C10000C29}" sibTransId="{1B0A3723-072D-43DA-90E0-DFD77329B9CF}"/>
    <dgm:cxn modelId="{117728E9-E22A-4253-B5AE-CBF1C5249356}" type="presOf" srcId="{23DB6AFF-26E9-4110-9540-9634569F6670}" destId="{F2AA45F2-6482-451B-AC0B-E367C44AB759}" srcOrd="0" destOrd="0" presId="urn:microsoft.com/office/officeart/2005/8/layout/default"/>
    <dgm:cxn modelId="{6463A71B-7B2D-44C8-882C-40796ABA726D}" type="presOf" srcId="{F1249403-E071-4D50-9118-A34DC919B238}" destId="{5DADCDBB-3920-4EF8-9347-C71557EDCF57}" srcOrd="0" destOrd="0" presId="urn:microsoft.com/office/officeart/2005/8/layout/default"/>
    <dgm:cxn modelId="{1C1E92FF-8740-414F-8D5E-4353B4A9F2A5}" srcId="{EA0F676A-7DF9-4F2F-B29F-C14716DE4794}" destId="{23DB6AFF-26E9-4110-9540-9634569F6670}" srcOrd="8" destOrd="0" parTransId="{E576192F-5B6A-4502-B3CB-6DFE3AFB8B9E}" sibTransId="{FABF5B49-138E-43EA-871E-7A74DBFB10B5}"/>
    <dgm:cxn modelId="{04231D19-9027-46C8-96F2-4931F84FBE54}" srcId="{EA0F676A-7DF9-4F2F-B29F-C14716DE4794}" destId="{4E105EF4-222D-4F67-952E-F8C72DB221CA}" srcOrd="3" destOrd="0" parTransId="{B6FCB232-D9EC-4D90-AAE8-9DFADEDCFC69}" sibTransId="{DC84B713-BC2F-4D5A-A7F6-75F9FA999C69}"/>
    <dgm:cxn modelId="{D17882EE-8257-41F5-B9AF-593DD8EBBD2C}" type="presOf" srcId="{930DA466-950B-4C70-AE4D-E1D51F99D4E6}" destId="{D192F61B-0355-4DD5-8A4E-A4360A3CB56B}" srcOrd="0" destOrd="0" presId="urn:microsoft.com/office/officeart/2005/8/layout/default"/>
    <dgm:cxn modelId="{24A3F2F3-C2AD-4DD0-9670-1DF657B366C9}" srcId="{EA0F676A-7DF9-4F2F-B29F-C14716DE4794}" destId="{3ABFACCB-6A84-469C-8D14-803450934340}" srcOrd="4" destOrd="0" parTransId="{2D931497-D853-42C0-8BAD-38C276F2E010}" sibTransId="{4E267587-D169-4F02-A558-95B554C1F1B5}"/>
    <dgm:cxn modelId="{32551001-D242-4B47-93B9-40FC1953F90D}" srcId="{EA0F676A-7DF9-4F2F-B29F-C14716DE4794}" destId="{7F68FEE3-122B-4229-9488-505A7C51054A}" srcOrd="2" destOrd="0" parTransId="{4651465D-8E1D-4BAF-BBF3-DF9BF99FC12C}" sibTransId="{A39334EF-489C-46F5-931D-C3C17BDF2125}"/>
    <dgm:cxn modelId="{91777F49-2543-41C2-BDA9-18276AD935E4}" type="presOf" srcId="{4E105EF4-222D-4F67-952E-F8C72DB221CA}" destId="{F42C60D7-81F4-4295-B213-4D4A76F4E7C4}" srcOrd="0" destOrd="0" presId="urn:microsoft.com/office/officeart/2005/8/layout/default"/>
    <dgm:cxn modelId="{95ACF708-6393-4CB5-98D2-33BF6BFC09A4}" type="presOf" srcId="{7F68FEE3-122B-4229-9488-505A7C51054A}" destId="{41910C87-EAB2-4573-9ECE-7704CAA98DAF}" srcOrd="0" destOrd="0" presId="urn:microsoft.com/office/officeart/2005/8/layout/default"/>
    <dgm:cxn modelId="{DA441C25-015E-4C0D-B081-DF7298AFA212}" type="presParOf" srcId="{7096CEC3-F852-4B94-AD2E-D29347FA4CA9}" destId="{53966847-7B0C-4074-B4C8-A49C53EEFADF}" srcOrd="0" destOrd="0" presId="urn:microsoft.com/office/officeart/2005/8/layout/default"/>
    <dgm:cxn modelId="{17FDC26B-8191-4282-8E39-3C109BB1ACC5}" type="presParOf" srcId="{7096CEC3-F852-4B94-AD2E-D29347FA4CA9}" destId="{924BBC1A-9A25-49CE-A241-E3D8B77D16B4}" srcOrd="1" destOrd="0" presId="urn:microsoft.com/office/officeart/2005/8/layout/default"/>
    <dgm:cxn modelId="{49781CF1-A83C-405D-8659-6E75D0363848}" type="presParOf" srcId="{7096CEC3-F852-4B94-AD2E-D29347FA4CA9}" destId="{D192F61B-0355-4DD5-8A4E-A4360A3CB56B}" srcOrd="2" destOrd="0" presId="urn:microsoft.com/office/officeart/2005/8/layout/default"/>
    <dgm:cxn modelId="{CFE2656A-CC17-4A4E-9B09-292F42E770D7}" type="presParOf" srcId="{7096CEC3-F852-4B94-AD2E-D29347FA4CA9}" destId="{0DC9E853-B8E6-48A7-B9AA-051A2F467C76}" srcOrd="3" destOrd="0" presId="urn:microsoft.com/office/officeart/2005/8/layout/default"/>
    <dgm:cxn modelId="{0EB63739-C392-423C-ADB4-CE0BCE7707E2}" type="presParOf" srcId="{7096CEC3-F852-4B94-AD2E-D29347FA4CA9}" destId="{41910C87-EAB2-4573-9ECE-7704CAA98DAF}" srcOrd="4" destOrd="0" presId="urn:microsoft.com/office/officeart/2005/8/layout/default"/>
    <dgm:cxn modelId="{FC3984A0-29C0-4391-BE37-0FE09461F4DB}" type="presParOf" srcId="{7096CEC3-F852-4B94-AD2E-D29347FA4CA9}" destId="{F9EC53F9-2C04-48FE-A620-D8C200BC55E7}" srcOrd="5" destOrd="0" presId="urn:microsoft.com/office/officeart/2005/8/layout/default"/>
    <dgm:cxn modelId="{E50EB7CA-0E91-42D5-BABA-C86231D8FB31}" type="presParOf" srcId="{7096CEC3-F852-4B94-AD2E-D29347FA4CA9}" destId="{F42C60D7-81F4-4295-B213-4D4A76F4E7C4}" srcOrd="6" destOrd="0" presId="urn:microsoft.com/office/officeart/2005/8/layout/default"/>
    <dgm:cxn modelId="{6A400441-9EC4-451A-97B8-85711AAA6B8A}" type="presParOf" srcId="{7096CEC3-F852-4B94-AD2E-D29347FA4CA9}" destId="{9C08F333-A685-4944-9908-54BA0251169C}" srcOrd="7" destOrd="0" presId="urn:microsoft.com/office/officeart/2005/8/layout/default"/>
    <dgm:cxn modelId="{44F9EE22-7E0C-47DD-923F-EE80A584EFEA}" type="presParOf" srcId="{7096CEC3-F852-4B94-AD2E-D29347FA4CA9}" destId="{06D63B1C-ED92-48C0-99C1-C60ED969ADA3}" srcOrd="8" destOrd="0" presId="urn:microsoft.com/office/officeart/2005/8/layout/default"/>
    <dgm:cxn modelId="{5056ADE3-18D4-474A-B0CC-55D8479456E1}" type="presParOf" srcId="{7096CEC3-F852-4B94-AD2E-D29347FA4CA9}" destId="{0DD59A5F-DE01-4734-A166-04A3187F7D16}" srcOrd="9" destOrd="0" presId="urn:microsoft.com/office/officeart/2005/8/layout/default"/>
    <dgm:cxn modelId="{39297D9A-AE2B-4423-9565-49A62183B044}" type="presParOf" srcId="{7096CEC3-F852-4B94-AD2E-D29347FA4CA9}" destId="{098F422A-1877-4F8F-9A0F-E26D856C0314}" srcOrd="10" destOrd="0" presId="urn:microsoft.com/office/officeart/2005/8/layout/default"/>
    <dgm:cxn modelId="{B791B0D6-FB21-4BE5-AC98-8FC796B4C9BA}" type="presParOf" srcId="{7096CEC3-F852-4B94-AD2E-D29347FA4CA9}" destId="{6E645A23-9134-4079-B033-375D2675149F}" srcOrd="11" destOrd="0" presId="urn:microsoft.com/office/officeart/2005/8/layout/default"/>
    <dgm:cxn modelId="{822D502F-FCC6-4262-97D4-11080EA3511D}" type="presParOf" srcId="{7096CEC3-F852-4B94-AD2E-D29347FA4CA9}" destId="{15C00BAA-AD52-4E60-AFEC-B9F7723C0FFC}" srcOrd="12" destOrd="0" presId="urn:microsoft.com/office/officeart/2005/8/layout/default"/>
    <dgm:cxn modelId="{85443827-3EA5-496C-AF89-9C0D8E9C2F8B}" type="presParOf" srcId="{7096CEC3-F852-4B94-AD2E-D29347FA4CA9}" destId="{64A5DDB3-B153-4723-BE4F-E34E40D29F6F}" srcOrd="13" destOrd="0" presId="urn:microsoft.com/office/officeart/2005/8/layout/default"/>
    <dgm:cxn modelId="{79017DE1-E589-47D3-A289-FBCAA971A1EF}" type="presParOf" srcId="{7096CEC3-F852-4B94-AD2E-D29347FA4CA9}" destId="{5DADCDBB-3920-4EF8-9347-C71557EDCF57}" srcOrd="14" destOrd="0" presId="urn:microsoft.com/office/officeart/2005/8/layout/default"/>
    <dgm:cxn modelId="{8A07F205-D70F-4D84-BB5D-A4066514FA37}" type="presParOf" srcId="{7096CEC3-F852-4B94-AD2E-D29347FA4CA9}" destId="{EE34A914-F778-4DE8-8156-611E312EC129}" srcOrd="15" destOrd="0" presId="urn:microsoft.com/office/officeart/2005/8/layout/default"/>
    <dgm:cxn modelId="{19815E51-94BE-4C97-9C17-01927A74E0BF}" type="presParOf" srcId="{7096CEC3-F852-4B94-AD2E-D29347FA4CA9}" destId="{F2AA45F2-6482-451B-AC0B-E367C44AB75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3C5AD8-C09C-48CC-92F7-C277E48431A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C6B0B4E4-7179-485A-9376-DAF7A26966E0}">
      <dgm:prSet phldrT="[Text]"/>
      <dgm:spPr/>
      <dgm:t>
        <a:bodyPr/>
        <a:lstStyle/>
        <a:p>
          <a:r>
            <a:rPr lang="en-US" dirty="0" smtClean="0"/>
            <a:t>( PSNR )</a:t>
          </a:r>
          <a:endParaRPr lang="en-US" dirty="0"/>
        </a:p>
      </dgm:t>
    </dgm:pt>
    <dgm:pt modelId="{C163CAD4-56A2-408F-973F-AE3C55D3748B}" type="parTrans" cxnId="{53063A5D-28B2-4768-A917-2095326792BB}">
      <dgm:prSet/>
      <dgm:spPr/>
      <dgm:t>
        <a:bodyPr/>
        <a:lstStyle/>
        <a:p>
          <a:endParaRPr lang="en-US"/>
        </a:p>
      </dgm:t>
    </dgm:pt>
    <dgm:pt modelId="{B2596E5A-4072-45C7-B0D9-CD7DD8C5A2D0}" type="sibTrans" cxnId="{53063A5D-28B2-4768-A917-2095326792BB}">
      <dgm:prSet/>
      <dgm:spPr/>
      <dgm:t>
        <a:bodyPr/>
        <a:lstStyle/>
        <a:p>
          <a:endParaRPr lang="en-US"/>
        </a:p>
      </dgm:t>
    </dgm:pt>
    <dgm:pt modelId="{1BC9FECB-B99A-4D83-B159-79F31A43D6CE}">
      <dgm:prSet phldrT="[Text]"/>
      <dgm:spPr/>
      <dgm:t>
        <a:bodyPr/>
        <a:lstStyle/>
        <a:p>
          <a:r>
            <a:rPr lang="en-US" dirty="0" smtClean="0"/>
            <a:t>Dice Coefficient</a:t>
          </a:r>
          <a:endParaRPr lang="en-US" dirty="0"/>
        </a:p>
      </dgm:t>
    </dgm:pt>
    <dgm:pt modelId="{D640F3A9-FC33-4460-90E7-89A767523825}" type="parTrans" cxnId="{956AEA7D-8134-4E9F-B4ED-E9FA3FFF07D3}">
      <dgm:prSet/>
      <dgm:spPr/>
      <dgm:t>
        <a:bodyPr/>
        <a:lstStyle/>
        <a:p>
          <a:endParaRPr lang="en-US"/>
        </a:p>
      </dgm:t>
    </dgm:pt>
    <dgm:pt modelId="{C850F14E-DC0F-47B0-A855-D4F79C1ABE4C}" type="sibTrans" cxnId="{956AEA7D-8134-4E9F-B4ED-E9FA3FFF07D3}">
      <dgm:prSet/>
      <dgm:spPr/>
      <dgm:t>
        <a:bodyPr/>
        <a:lstStyle/>
        <a:p>
          <a:endParaRPr lang="en-US"/>
        </a:p>
      </dgm:t>
    </dgm:pt>
    <dgm:pt modelId="{2E4A442C-DE4A-4430-93B7-E1882CE7C8A4}">
      <dgm:prSet phldrT="[Text]"/>
      <dgm:spPr/>
      <dgm:t>
        <a:bodyPr/>
        <a:lstStyle/>
        <a:p>
          <a:r>
            <a:rPr lang="en-US" dirty="0" smtClean="0"/>
            <a:t>Dissimilarity</a:t>
          </a:r>
        </a:p>
      </dgm:t>
    </dgm:pt>
    <dgm:pt modelId="{013376B8-8B39-4806-89C9-80106C3647B5}" type="parTrans" cxnId="{D7458103-155E-43D3-A961-34DBEB4B0281}">
      <dgm:prSet/>
      <dgm:spPr/>
      <dgm:t>
        <a:bodyPr/>
        <a:lstStyle/>
        <a:p>
          <a:endParaRPr lang="en-US"/>
        </a:p>
      </dgm:t>
    </dgm:pt>
    <dgm:pt modelId="{1CBB48B9-8A55-489B-9FD0-17817CFC145D}" type="sibTrans" cxnId="{D7458103-155E-43D3-A961-34DBEB4B0281}">
      <dgm:prSet/>
      <dgm:spPr/>
      <dgm:t>
        <a:bodyPr/>
        <a:lstStyle/>
        <a:p>
          <a:endParaRPr lang="en-US"/>
        </a:p>
      </dgm:t>
    </dgm:pt>
    <dgm:pt modelId="{6B4142D3-2C83-478F-A7BE-129D2AF5ABD8}">
      <dgm:prSet/>
      <dgm:spPr/>
      <dgm:t>
        <a:bodyPr/>
        <a:lstStyle/>
        <a:p>
          <a:r>
            <a:rPr lang="en-US" dirty="0" smtClean="0"/>
            <a:t>( IBF )</a:t>
          </a:r>
          <a:endParaRPr lang="en-US" dirty="0"/>
        </a:p>
      </dgm:t>
    </dgm:pt>
    <dgm:pt modelId="{CA01F564-4348-430E-9E27-340BCB7B7C8A}" type="parTrans" cxnId="{D73DB137-4531-47CC-A903-6FCADF6D953D}">
      <dgm:prSet/>
      <dgm:spPr/>
      <dgm:t>
        <a:bodyPr/>
        <a:lstStyle/>
        <a:p>
          <a:endParaRPr lang="en-US"/>
        </a:p>
      </dgm:t>
    </dgm:pt>
    <dgm:pt modelId="{5596418D-D310-4084-B2D8-5A9C25F52C6C}" type="sibTrans" cxnId="{D73DB137-4531-47CC-A903-6FCADF6D953D}">
      <dgm:prSet/>
      <dgm:spPr/>
      <dgm:t>
        <a:bodyPr/>
        <a:lstStyle/>
        <a:p>
          <a:endParaRPr lang="en-US"/>
        </a:p>
      </dgm:t>
    </dgm:pt>
    <dgm:pt modelId="{BE38055A-6E0A-40C2-99A0-5BDDFB1D65ED}">
      <dgm:prSet/>
      <dgm:spPr/>
      <dgm:t>
        <a:bodyPr/>
        <a:lstStyle/>
        <a:p>
          <a:r>
            <a:rPr lang="en-US" dirty="0" smtClean="0"/>
            <a:t>Mean ( m )</a:t>
          </a:r>
          <a:endParaRPr lang="en-US" dirty="0"/>
        </a:p>
      </dgm:t>
    </dgm:pt>
    <dgm:pt modelId="{22BCB465-EC8D-4A52-B6CC-387AEE549062}" type="parTrans" cxnId="{6C094E4D-D6A6-4187-96B2-B9AE6EF55C51}">
      <dgm:prSet/>
      <dgm:spPr/>
      <dgm:t>
        <a:bodyPr/>
        <a:lstStyle/>
        <a:p>
          <a:endParaRPr lang="en-US"/>
        </a:p>
      </dgm:t>
    </dgm:pt>
    <dgm:pt modelId="{B2828252-EECC-4445-BE74-334FD0CC9C3E}" type="sibTrans" cxnId="{6C094E4D-D6A6-4187-96B2-B9AE6EF55C51}">
      <dgm:prSet/>
      <dgm:spPr/>
      <dgm:t>
        <a:bodyPr/>
        <a:lstStyle/>
        <a:p>
          <a:endParaRPr lang="en-US"/>
        </a:p>
      </dgm:t>
    </dgm:pt>
    <dgm:pt modelId="{49053E1C-4705-47C1-80DB-893E99A91B3B}">
      <dgm:prSet/>
      <dgm:spPr/>
      <dgm:t>
        <a:bodyPr/>
        <a:lstStyle/>
        <a:p>
          <a:r>
            <a:rPr lang="en-US" dirty="0" smtClean="0"/>
            <a:t>Variance </a:t>
          </a:r>
          <a:endParaRPr lang="en-US" dirty="0"/>
        </a:p>
      </dgm:t>
    </dgm:pt>
    <dgm:pt modelId="{729C62B8-C7C5-4D30-AA2A-6A93711DEA11}" type="parTrans" cxnId="{6FD78063-D853-440C-96A8-92387A9ABF0E}">
      <dgm:prSet/>
      <dgm:spPr/>
      <dgm:t>
        <a:bodyPr/>
        <a:lstStyle/>
        <a:p>
          <a:endParaRPr lang="en-US"/>
        </a:p>
      </dgm:t>
    </dgm:pt>
    <dgm:pt modelId="{A993678B-D518-466B-9CC8-D44009C44D22}" type="sibTrans" cxnId="{6FD78063-D853-440C-96A8-92387A9ABF0E}">
      <dgm:prSet/>
      <dgm:spPr/>
      <dgm:t>
        <a:bodyPr/>
        <a:lstStyle/>
        <a:p>
          <a:endParaRPr lang="en-US"/>
        </a:p>
      </dgm:t>
    </dgm:pt>
    <dgm:pt modelId="{1561B208-1BE2-418C-BFEE-5FD19AC129BF}">
      <dgm:prSet/>
      <dgm:spPr/>
      <dgm:t>
        <a:bodyPr/>
        <a:lstStyle/>
        <a:p>
          <a:r>
            <a:rPr lang="en-US" dirty="0" smtClean="0"/>
            <a:t>( Std )</a:t>
          </a:r>
          <a:endParaRPr lang="en-US" dirty="0"/>
        </a:p>
      </dgm:t>
    </dgm:pt>
    <dgm:pt modelId="{A25A2D79-36C8-4A5B-B790-51F64421E234}" type="parTrans" cxnId="{B00640AF-E11C-4875-8C35-C0000FC964B8}">
      <dgm:prSet/>
      <dgm:spPr/>
      <dgm:t>
        <a:bodyPr/>
        <a:lstStyle/>
        <a:p>
          <a:endParaRPr lang="en-US"/>
        </a:p>
      </dgm:t>
    </dgm:pt>
    <dgm:pt modelId="{8063F0F7-FBAA-4AB9-8D62-1F615479F4A8}" type="sibTrans" cxnId="{B00640AF-E11C-4875-8C35-C0000FC964B8}">
      <dgm:prSet/>
      <dgm:spPr/>
      <dgm:t>
        <a:bodyPr/>
        <a:lstStyle/>
        <a:p>
          <a:endParaRPr lang="en-US"/>
        </a:p>
      </dgm:t>
    </dgm:pt>
    <dgm:pt modelId="{AD201D14-788E-47E0-878D-BC27B799722C}">
      <dgm:prSet/>
      <dgm:spPr/>
      <dgm:t>
        <a:bodyPr/>
        <a:lstStyle/>
        <a:p>
          <a:r>
            <a:rPr lang="en-US" dirty="0" smtClean="0"/>
            <a:t>Skewness</a:t>
          </a:r>
          <a:endParaRPr lang="en-US" dirty="0"/>
        </a:p>
      </dgm:t>
    </dgm:pt>
    <dgm:pt modelId="{D956DE65-24F5-408F-B75D-71054F494AFE}" type="parTrans" cxnId="{B5CD23F4-9CE5-4096-BB4B-AD2EA4005199}">
      <dgm:prSet/>
      <dgm:spPr/>
      <dgm:t>
        <a:bodyPr/>
        <a:lstStyle/>
        <a:p>
          <a:endParaRPr lang="en-US"/>
        </a:p>
      </dgm:t>
    </dgm:pt>
    <dgm:pt modelId="{6E143354-0D8D-4701-93BC-E255A65912F1}" type="sibTrans" cxnId="{B5CD23F4-9CE5-4096-BB4B-AD2EA4005199}">
      <dgm:prSet/>
      <dgm:spPr/>
      <dgm:t>
        <a:bodyPr/>
        <a:lstStyle/>
        <a:p>
          <a:endParaRPr lang="en-US"/>
        </a:p>
      </dgm:t>
    </dgm:pt>
    <dgm:pt modelId="{0EE80E71-3F3A-43C1-BB4A-8A989B632D89}">
      <dgm:prSet/>
      <dgm:spPr/>
      <dgm:t>
        <a:bodyPr/>
        <a:lstStyle/>
        <a:p>
          <a:r>
            <a:rPr lang="en-US" dirty="0" smtClean="0"/>
            <a:t>Kurtosis</a:t>
          </a:r>
          <a:endParaRPr lang="en-US" dirty="0"/>
        </a:p>
      </dgm:t>
    </dgm:pt>
    <dgm:pt modelId="{87CB254D-5592-4B1C-B2E5-CADCABEC88AD}" type="parTrans" cxnId="{49CBBA84-8675-4565-BBA5-99350839E400}">
      <dgm:prSet/>
      <dgm:spPr/>
      <dgm:t>
        <a:bodyPr/>
        <a:lstStyle/>
        <a:p>
          <a:endParaRPr lang="en-US"/>
        </a:p>
      </dgm:t>
    </dgm:pt>
    <dgm:pt modelId="{491EC53C-9EFA-4A6B-83FC-35AFBE8353D4}" type="sibTrans" cxnId="{49CBBA84-8675-4565-BBA5-99350839E400}">
      <dgm:prSet/>
      <dgm:spPr/>
      <dgm:t>
        <a:bodyPr/>
        <a:lstStyle/>
        <a:p>
          <a:endParaRPr lang="en-US"/>
        </a:p>
      </dgm:t>
    </dgm:pt>
    <dgm:pt modelId="{F5BB9D82-7A80-4344-925D-9CD0A6F69529}">
      <dgm:prSet/>
      <dgm:spPr/>
      <dgm:t>
        <a:bodyPr/>
        <a:lstStyle/>
        <a:p>
          <a:r>
            <a:rPr lang="en-US" dirty="0" smtClean="0"/>
            <a:t>( IDM )</a:t>
          </a:r>
          <a:endParaRPr lang="en-US" dirty="0"/>
        </a:p>
      </dgm:t>
    </dgm:pt>
    <dgm:pt modelId="{35E19D6D-C522-4321-BA51-783A8354F3D9}" type="parTrans" cxnId="{386A7662-9BC2-42FD-AA6A-022F9F2893B6}">
      <dgm:prSet/>
      <dgm:spPr/>
      <dgm:t>
        <a:bodyPr/>
        <a:lstStyle/>
        <a:p>
          <a:endParaRPr lang="en-US"/>
        </a:p>
      </dgm:t>
    </dgm:pt>
    <dgm:pt modelId="{86E62F70-6BF6-4BF0-8BD1-AEE60B786FF1}" type="sibTrans" cxnId="{386A7662-9BC2-42FD-AA6A-022F9F2893B6}">
      <dgm:prSet/>
      <dgm:spPr/>
      <dgm:t>
        <a:bodyPr/>
        <a:lstStyle/>
        <a:p>
          <a:endParaRPr lang="en-US"/>
        </a:p>
      </dgm:t>
    </dgm:pt>
    <dgm:pt modelId="{159440A1-59B8-4B9E-BFD0-0CF8B09EE766}">
      <dgm:prSet/>
      <dgm:spPr/>
      <dgm:t>
        <a:bodyPr/>
        <a:lstStyle/>
        <a:p>
          <a:r>
            <a:rPr lang="en-US" dirty="0" smtClean="0"/>
            <a:t>Entropy</a:t>
          </a:r>
          <a:endParaRPr lang="en-US" dirty="0"/>
        </a:p>
      </dgm:t>
    </dgm:pt>
    <dgm:pt modelId="{39127AB3-7309-4CB9-9D62-F1A3153F1CCB}" type="parTrans" cxnId="{2AC79B06-1FC4-4E47-B40C-6F29B5B88A24}">
      <dgm:prSet/>
      <dgm:spPr/>
      <dgm:t>
        <a:bodyPr/>
        <a:lstStyle/>
        <a:p>
          <a:endParaRPr lang="en-US"/>
        </a:p>
      </dgm:t>
    </dgm:pt>
    <dgm:pt modelId="{A7D9E303-BB9C-4838-8062-6F8C611ED418}" type="sibTrans" cxnId="{2AC79B06-1FC4-4E47-B40C-6F29B5B88A24}">
      <dgm:prSet/>
      <dgm:spPr/>
      <dgm:t>
        <a:bodyPr/>
        <a:lstStyle/>
        <a:p>
          <a:endParaRPr lang="en-US"/>
        </a:p>
      </dgm:t>
    </dgm:pt>
    <dgm:pt modelId="{71D78899-F162-46AA-8A20-C7158B2E5764}" type="pres">
      <dgm:prSet presAssocID="{BF3C5AD8-C09C-48CC-92F7-C277E48431A7}" presName="vert0" presStyleCnt="0">
        <dgm:presLayoutVars>
          <dgm:dir/>
          <dgm:animOne val="branch"/>
          <dgm:animLvl val="lvl"/>
        </dgm:presLayoutVars>
      </dgm:prSet>
      <dgm:spPr/>
      <dgm:t>
        <a:bodyPr/>
        <a:lstStyle/>
        <a:p>
          <a:endParaRPr lang="en-US"/>
        </a:p>
      </dgm:t>
    </dgm:pt>
    <dgm:pt modelId="{F3092BA6-4580-4EC3-A594-90919DC24C8F}" type="pres">
      <dgm:prSet presAssocID="{C6B0B4E4-7179-485A-9376-DAF7A26966E0}" presName="thickLine" presStyleLbl="alignNode1" presStyleIdx="0" presStyleCnt="11"/>
      <dgm:spPr/>
    </dgm:pt>
    <dgm:pt modelId="{9F1412AD-D3D5-482A-8EEC-0B1527D91EB4}" type="pres">
      <dgm:prSet presAssocID="{C6B0B4E4-7179-485A-9376-DAF7A26966E0}" presName="horz1" presStyleCnt="0"/>
      <dgm:spPr/>
    </dgm:pt>
    <dgm:pt modelId="{A9AD0045-9204-4073-81F9-E9C1BDE3D9CA}" type="pres">
      <dgm:prSet presAssocID="{C6B0B4E4-7179-485A-9376-DAF7A26966E0}" presName="tx1" presStyleLbl="revTx" presStyleIdx="0" presStyleCnt="11"/>
      <dgm:spPr/>
      <dgm:t>
        <a:bodyPr/>
        <a:lstStyle/>
        <a:p>
          <a:endParaRPr lang="en-US"/>
        </a:p>
      </dgm:t>
    </dgm:pt>
    <dgm:pt modelId="{4BEEC7F2-C959-4B5A-80F9-5CC84B6F6AD3}" type="pres">
      <dgm:prSet presAssocID="{C6B0B4E4-7179-485A-9376-DAF7A26966E0}" presName="vert1" presStyleCnt="0"/>
      <dgm:spPr/>
    </dgm:pt>
    <dgm:pt modelId="{D7878C22-1C7B-4F8C-A66B-A820ABDB9387}" type="pres">
      <dgm:prSet presAssocID="{1BC9FECB-B99A-4D83-B159-79F31A43D6CE}" presName="thickLine" presStyleLbl="alignNode1" presStyleIdx="1" presStyleCnt="11"/>
      <dgm:spPr/>
    </dgm:pt>
    <dgm:pt modelId="{A5816716-C76C-426C-B6B5-D1FB75468D0B}" type="pres">
      <dgm:prSet presAssocID="{1BC9FECB-B99A-4D83-B159-79F31A43D6CE}" presName="horz1" presStyleCnt="0"/>
      <dgm:spPr/>
    </dgm:pt>
    <dgm:pt modelId="{9A54D8FA-B15B-455B-A3EF-D73B4D82BE34}" type="pres">
      <dgm:prSet presAssocID="{1BC9FECB-B99A-4D83-B159-79F31A43D6CE}" presName="tx1" presStyleLbl="revTx" presStyleIdx="1" presStyleCnt="11"/>
      <dgm:spPr/>
      <dgm:t>
        <a:bodyPr/>
        <a:lstStyle/>
        <a:p>
          <a:endParaRPr lang="en-US"/>
        </a:p>
      </dgm:t>
    </dgm:pt>
    <dgm:pt modelId="{17477167-81E1-4F4B-A89F-90C30B9C0103}" type="pres">
      <dgm:prSet presAssocID="{1BC9FECB-B99A-4D83-B159-79F31A43D6CE}" presName="vert1" presStyleCnt="0"/>
      <dgm:spPr/>
    </dgm:pt>
    <dgm:pt modelId="{EFAF704C-EE59-48AF-B9A5-84C5137CC350}" type="pres">
      <dgm:prSet presAssocID="{2E4A442C-DE4A-4430-93B7-E1882CE7C8A4}" presName="thickLine" presStyleLbl="alignNode1" presStyleIdx="2" presStyleCnt="11"/>
      <dgm:spPr/>
    </dgm:pt>
    <dgm:pt modelId="{E6C6994F-48AD-4F32-9090-37FE815CDF32}" type="pres">
      <dgm:prSet presAssocID="{2E4A442C-DE4A-4430-93B7-E1882CE7C8A4}" presName="horz1" presStyleCnt="0"/>
      <dgm:spPr/>
    </dgm:pt>
    <dgm:pt modelId="{7131CF4B-4FC4-4340-8C03-D8CB44221DA4}" type="pres">
      <dgm:prSet presAssocID="{2E4A442C-DE4A-4430-93B7-E1882CE7C8A4}" presName="tx1" presStyleLbl="revTx" presStyleIdx="2" presStyleCnt="11"/>
      <dgm:spPr/>
      <dgm:t>
        <a:bodyPr/>
        <a:lstStyle/>
        <a:p>
          <a:endParaRPr lang="en-US"/>
        </a:p>
      </dgm:t>
    </dgm:pt>
    <dgm:pt modelId="{046BEFA3-0017-4AE3-A85F-395BE5F95A0B}" type="pres">
      <dgm:prSet presAssocID="{2E4A442C-DE4A-4430-93B7-E1882CE7C8A4}" presName="vert1" presStyleCnt="0"/>
      <dgm:spPr/>
    </dgm:pt>
    <dgm:pt modelId="{76EE3DD8-C90F-4068-BB01-F4CC590AF993}" type="pres">
      <dgm:prSet presAssocID="{6B4142D3-2C83-478F-A7BE-129D2AF5ABD8}" presName="thickLine" presStyleLbl="alignNode1" presStyleIdx="3" presStyleCnt="11"/>
      <dgm:spPr/>
    </dgm:pt>
    <dgm:pt modelId="{9C7386C9-3086-4B3B-8351-F951688A60EC}" type="pres">
      <dgm:prSet presAssocID="{6B4142D3-2C83-478F-A7BE-129D2AF5ABD8}" presName="horz1" presStyleCnt="0"/>
      <dgm:spPr/>
    </dgm:pt>
    <dgm:pt modelId="{FF329774-77C9-4A4E-8DE6-6A289BE77E2D}" type="pres">
      <dgm:prSet presAssocID="{6B4142D3-2C83-478F-A7BE-129D2AF5ABD8}" presName="tx1" presStyleLbl="revTx" presStyleIdx="3" presStyleCnt="11"/>
      <dgm:spPr/>
      <dgm:t>
        <a:bodyPr/>
        <a:lstStyle/>
        <a:p>
          <a:endParaRPr lang="en-US"/>
        </a:p>
      </dgm:t>
    </dgm:pt>
    <dgm:pt modelId="{D333CDB0-8FB2-4DEF-802B-1E7BBF086B2F}" type="pres">
      <dgm:prSet presAssocID="{6B4142D3-2C83-478F-A7BE-129D2AF5ABD8}" presName="vert1" presStyleCnt="0"/>
      <dgm:spPr/>
    </dgm:pt>
    <dgm:pt modelId="{F921EF7A-7663-4B95-AE12-4AA03A28D8CC}" type="pres">
      <dgm:prSet presAssocID="{BE38055A-6E0A-40C2-99A0-5BDDFB1D65ED}" presName="thickLine" presStyleLbl="alignNode1" presStyleIdx="4" presStyleCnt="11"/>
      <dgm:spPr/>
    </dgm:pt>
    <dgm:pt modelId="{B3CFE92F-F810-44EC-BA97-D946E64BD208}" type="pres">
      <dgm:prSet presAssocID="{BE38055A-6E0A-40C2-99A0-5BDDFB1D65ED}" presName="horz1" presStyleCnt="0"/>
      <dgm:spPr/>
    </dgm:pt>
    <dgm:pt modelId="{63187218-C023-4265-9D85-788B512A7B9C}" type="pres">
      <dgm:prSet presAssocID="{BE38055A-6E0A-40C2-99A0-5BDDFB1D65ED}" presName="tx1" presStyleLbl="revTx" presStyleIdx="4" presStyleCnt="11"/>
      <dgm:spPr/>
      <dgm:t>
        <a:bodyPr/>
        <a:lstStyle/>
        <a:p>
          <a:endParaRPr lang="en-US"/>
        </a:p>
      </dgm:t>
    </dgm:pt>
    <dgm:pt modelId="{FBF4E201-6FEC-4A62-958F-EB7F66F08FA2}" type="pres">
      <dgm:prSet presAssocID="{BE38055A-6E0A-40C2-99A0-5BDDFB1D65ED}" presName="vert1" presStyleCnt="0"/>
      <dgm:spPr/>
    </dgm:pt>
    <dgm:pt modelId="{87642E5C-8C2E-4E17-828B-82335A959360}" type="pres">
      <dgm:prSet presAssocID="{49053E1C-4705-47C1-80DB-893E99A91B3B}" presName="thickLine" presStyleLbl="alignNode1" presStyleIdx="5" presStyleCnt="11"/>
      <dgm:spPr/>
    </dgm:pt>
    <dgm:pt modelId="{DDECD370-5B81-41CF-9D38-1E9DD91CA5C0}" type="pres">
      <dgm:prSet presAssocID="{49053E1C-4705-47C1-80DB-893E99A91B3B}" presName="horz1" presStyleCnt="0"/>
      <dgm:spPr/>
    </dgm:pt>
    <dgm:pt modelId="{88E87933-D64F-4AF7-A668-6FB754F89789}" type="pres">
      <dgm:prSet presAssocID="{49053E1C-4705-47C1-80DB-893E99A91B3B}" presName="tx1" presStyleLbl="revTx" presStyleIdx="5" presStyleCnt="11"/>
      <dgm:spPr/>
      <dgm:t>
        <a:bodyPr/>
        <a:lstStyle/>
        <a:p>
          <a:endParaRPr lang="en-US"/>
        </a:p>
      </dgm:t>
    </dgm:pt>
    <dgm:pt modelId="{5FFB4EAC-5B58-42E7-94FD-C6AC03F3B1CA}" type="pres">
      <dgm:prSet presAssocID="{49053E1C-4705-47C1-80DB-893E99A91B3B}" presName="vert1" presStyleCnt="0"/>
      <dgm:spPr/>
    </dgm:pt>
    <dgm:pt modelId="{A53E9DC0-A4A6-422B-9029-0D2379960059}" type="pres">
      <dgm:prSet presAssocID="{1561B208-1BE2-418C-BFEE-5FD19AC129BF}" presName="thickLine" presStyleLbl="alignNode1" presStyleIdx="6" presStyleCnt="11"/>
      <dgm:spPr/>
    </dgm:pt>
    <dgm:pt modelId="{F32A7732-FE51-4803-AAE2-D39D960D07FD}" type="pres">
      <dgm:prSet presAssocID="{1561B208-1BE2-418C-BFEE-5FD19AC129BF}" presName="horz1" presStyleCnt="0"/>
      <dgm:spPr/>
    </dgm:pt>
    <dgm:pt modelId="{96F2123F-C87A-4996-9422-D49939CFC9E7}" type="pres">
      <dgm:prSet presAssocID="{1561B208-1BE2-418C-BFEE-5FD19AC129BF}" presName="tx1" presStyleLbl="revTx" presStyleIdx="6" presStyleCnt="11"/>
      <dgm:spPr/>
      <dgm:t>
        <a:bodyPr/>
        <a:lstStyle/>
        <a:p>
          <a:endParaRPr lang="en-US"/>
        </a:p>
      </dgm:t>
    </dgm:pt>
    <dgm:pt modelId="{0A3017CA-1886-4ED5-BED5-AF4E29DE1D6E}" type="pres">
      <dgm:prSet presAssocID="{1561B208-1BE2-418C-BFEE-5FD19AC129BF}" presName="vert1" presStyleCnt="0"/>
      <dgm:spPr/>
    </dgm:pt>
    <dgm:pt modelId="{7C9A418D-AD4B-43D8-8E87-C422BD43C3EE}" type="pres">
      <dgm:prSet presAssocID="{AD201D14-788E-47E0-878D-BC27B799722C}" presName="thickLine" presStyleLbl="alignNode1" presStyleIdx="7" presStyleCnt="11"/>
      <dgm:spPr/>
    </dgm:pt>
    <dgm:pt modelId="{F79C19FF-6C28-41CE-8BBF-35AF9BDF0160}" type="pres">
      <dgm:prSet presAssocID="{AD201D14-788E-47E0-878D-BC27B799722C}" presName="horz1" presStyleCnt="0"/>
      <dgm:spPr/>
    </dgm:pt>
    <dgm:pt modelId="{91F34AFB-30F7-4138-AC4C-CE43B46506BA}" type="pres">
      <dgm:prSet presAssocID="{AD201D14-788E-47E0-878D-BC27B799722C}" presName="tx1" presStyleLbl="revTx" presStyleIdx="7" presStyleCnt="11"/>
      <dgm:spPr/>
      <dgm:t>
        <a:bodyPr/>
        <a:lstStyle/>
        <a:p>
          <a:endParaRPr lang="en-US"/>
        </a:p>
      </dgm:t>
    </dgm:pt>
    <dgm:pt modelId="{2C9C56EF-6925-46AC-A222-150099C30156}" type="pres">
      <dgm:prSet presAssocID="{AD201D14-788E-47E0-878D-BC27B799722C}" presName="vert1" presStyleCnt="0"/>
      <dgm:spPr/>
    </dgm:pt>
    <dgm:pt modelId="{31A54EDD-6E28-475F-AA55-CC348D75C89A}" type="pres">
      <dgm:prSet presAssocID="{0EE80E71-3F3A-43C1-BB4A-8A989B632D89}" presName="thickLine" presStyleLbl="alignNode1" presStyleIdx="8" presStyleCnt="11"/>
      <dgm:spPr/>
    </dgm:pt>
    <dgm:pt modelId="{077513E7-4566-473A-902B-2C29778FB5CF}" type="pres">
      <dgm:prSet presAssocID="{0EE80E71-3F3A-43C1-BB4A-8A989B632D89}" presName="horz1" presStyleCnt="0"/>
      <dgm:spPr/>
    </dgm:pt>
    <dgm:pt modelId="{50654AC7-205E-4E7A-B1E8-4CF81C8A128E}" type="pres">
      <dgm:prSet presAssocID="{0EE80E71-3F3A-43C1-BB4A-8A989B632D89}" presName="tx1" presStyleLbl="revTx" presStyleIdx="8" presStyleCnt="11"/>
      <dgm:spPr/>
      <dgm:t>
        <a:bodyPr/>
        <a:lstStyle/>
        <a:p>
          <a:endParaRPr lang="en-US"/>
        </a:p>
      </dgm:t>
    </dgm:pt>
    <dgm:pt modelId="{5D262BE0-D256-4C54-BAC8-B7F0E630765F}" type="pres">
      <dgm:prSet presAssocID="{0EE80E71-3F3A-43C1-BB4A-8A989B632D89}" presName="vert1" presStyleCnt="0"/>
      <dgm:spPr/>
    </dgm:pt>
    <dgm:pt modelId="{D2D00419-CC22-49B8-9D08-1F99937E0689}" type="pres">
      <dgm:prSet presAssocID="{F5BB9D82-7A80-4344-925D-9CD0A6F69529}" presName="thickLine" presStyleLbl="alignNode1" presStyleIdx="9" presStyleCnt="11"/>
      <dgm:spPr/>
    </dgm:pt>
    <dgm:pt modelId="{18D511FC-EBF5-43D9-885C-AD7F8B00423C}" type="pres">
      <dgm:prSet presAssocID="{F5BB9D82-7A80-4344-925D-9CD0A6F69529}" presName="horz1" presStyleCnt="0"/>
      <dgm:spPr/>
    </dgm:pt>
    <dgm:pt modelId="{8F241503-C673-4BEC-BE44-3D79C4DE32B0}" type="pres">
      <dgm:prSet presAssocID="{F5BB9D82-7A80-4344-925D-9CD0A6F69529}" presName="tx1" presStyleLbl="revTx" presStyleIdx="9" presStyleCnt="11"/>
      <dgm:spPr/>
      <dgm:t>
        <a:bodyPr/>
        <a:lstStyle/>
        <a:p>
          <a:endParaRPr lang="en-US"/>
        </a:p>
      </dgm:t>
    </dgm:pt>
    <dgm:pt modelId="{A7652F40-11F1-43BF-A2C3-0D282D621A1F}" type="pres">
      <dgm:prSet presAssocID="{F5BB9D82-7A80-4344-925D-9CD0A6F69529}" presName="vert1" presStyleCnt="0"/>
      <dgm:spPr/>
    </dgm:pt>
    <dgm:pt modelId="{A819A740-7CC9-49F4-9D78-5AD91D1CBA5C}" type="pres">
      <dgm:prSet presAssocID="{159440A1-59B8-4B9E-BFD0-0CF8B09EE766}" presName="thickLine" presStyleLbl="alignNode1" presStyleIdx="10" presStyleCnt="11"/>
      <dgm:spPr/>
    </dgm:pt>
    <dgm:pt modelId="{F94D9802-6902-469D-94A3-7E1D51AC3850}" type="pres">
      <dgm:prSet presAssocID="{159440A1-59B8-4B9E-BFD0-0CF8B09EE766}" presName="horz1" presStyleCnt="0"/>
      <dgm:spPr/>
    </dgm:pt>
    <dgm:pt modelId="{6DFEED15-B7F6-4B01-A5AD-07BBEBCCF131}" type="pres">
      <dgm:prSet presAssocID="{159440A1-59B8-4B9E-BFD0-0CF8B09EE766}" presName="tx1" presStyleLbl="revTx" presStyleIdx="10" presStyleCnt="11"/>
      <dgm:spPr/>
      <dgm:t>
        <a:bodyPr/>
        <a:lstStyle/>
        <a:p>
          <a:endParaRPr lang="en-US"/>
        </a:p>
      </dgm:t>
    </dgm:pt>
    <dgm:pt modelId="{6138EAE5-4378-4039-A884-A553882CC599}" type="pres">
      <dgm:prSet presAssocID="{159440A1-59B8-4B9E-BFD0-0CF8B09EE766}" presName="vert1" presStyleCnt="0"/>
      <dgm:spPr/>
    </dgm:pt>
  </dgm:ptLst>
  <dgm:cxnLst>
    <dgm:cxn modelId="{D73DB137-4531-47CC-A903-6FCADF6D953D}" srcId="{BF3C5AD8-C09C-48CC-92F7-C277E48431A7}" destId="{6B4142D3-2C83-478F-A7BE-129D2AF5ABD8}" srcOrd="3" destOrd="0" parTransId="{CA01F564-4348-430E-9E27-340BCB7B7C8A}" sibTransId="{5596418D-D310-4084-B2D8-5A9C25F52C6C}"/>
    <dgm:cxn modelId="{B00640AF-E11C-4875-8C35-C0000FC964B8}" srcId="{BF3C5AD8-C09C-48CC-92F7-C277E48431A7}" destId="{1561B208-1BE2-418C-BFEE-5FD19AC129BF}" srcOrd="6" destOrd="0" parTransId="{A25A2D79-36C8-4A5B-B790-51F64421E234}" sibTransId="{8063F0F7-FBAA-4AB9-8D62-1F615479F4A8}"/>
    <dgm:cxn modelId="{4A112847-B4FD-4BE9-848D-C570B721BDB4}" type="presOf" srcId="{159440A1-59B8-4B9E-BFD0-0CF8B09EE766}" destId="{6DFEED15-B7F6-4B01-A5AD-07BBEBCCF131}" srcOrd="0" destOrd="0" presId="urn:microsoft.com/office/officeart/2008/layout/LinedList"/>
    <dgm:cxn modelId="{B5CD23F4-9CE5-4096-BB4B-AD2EA4005199}" srcId="{BF3C5AD8-C09C-48CC-92F7-C277E48431A7}" destId="{AD201D14-788E-47E0-878D-BC27B799722C}" srcOrd="7" destOrd="0" parTransId="{D956DE65-24F5-408F-B75D-71054F494AFE}" sibTransId="{6E143354-0D8D-4701-93BC-E255A65912F1}"/>
    <dgm:cxn modelId="{6C094E4D-D6A6-4187-96B2-B9AE6EF55C51}" srcId="{BF3C5AD8-C09C-48CC-92F7-C277E48431A7}" destId="{BE38055A-6E0A-40C2-99A0-5BDDFB1D65ED}" srcOrd="4" destOrd="0" parTransId="{22BCB465-EC8D-4A52-B6CC-387AEE549062}" sibTransId="{B2828252-EECC-4445-BE74-334FD0CC9C3E}"/>
    <dgm:cxn modelId="{6E14D1ED-F89B-48D8-A3B3-3F4BF9C91DF3}" type="presOf" srcId="{2E4A442C-DE4A-4430-93B7-E1882CE7C8A4}" destId="{7131CF4B-4FC4-4340-8C03-D8CB44221DA4}" srcOrd="0" destOrd="0" presId="urn:microsoft.com/office/officeart/2008/layout/LinedList"/>
    <dgm:cxn modelId="{6FD78063-D853-440C-96A8-92387A9ABF0E}" srcId="{BF3C5AD8-C09C-48CC-92F7-C277E48431A7}" destId="{49053E1C-4705-47C1-80DB-893E99A91B3B}" srcOrd="5" destOrd="0" parTransId="{729C62B8-C7C5-4D30-AA2A-6A93711DEA11}" sibTransId="{A993678B-D518-466B-9CC8-D44009C44D22}"/>
    <dgm:cxn modelId="{FFD93310-85A4-4745-9752-FCEC64057B93}" type="presOf" srcId="{C6B0B4E4-7179-485A-9376-DAF7A26966E0}" destId="{A9AD0045-9204-4073-81F9-E9C1BDE3D9CA}" srcOrd="0" destOrd="0" presId="urn:microsoft.com/office/officeart/2008/layout/LinedList"/>
    <dgm:cxn modelId="{B4F43433-DA52-42C3-9C79-4E162ADD273D}" type="presOf" srcId="{6B4142D3-2C83-478F-A7BE-129D2AF5ABD8}" destId="{FF329774-77C9-4A4E-8DE6-6A289BE77E2D}" srcOrd="0" destOrd="0" presId="urn:microsoft.com/office/officeart/2008/layout/LinedList"/>
    <dgm:cxn modelId="{D7458103-155E-43D3-A961-34DBEB4B0281}" srcId="{BF3C5AD8-C09C-48CC-92F7-C277E48431A7}" destId="{2E4A442C-DE4A-4430-93B7-E1882CE7C8A4}" srcOrd="2" destOrd="0" parTransId="{013376B8-8B39-4806-89C9-80106C3647B5}" sibTransId="{1CBB48B9-8A55-489B-9FD0-17817CFC145D}"/>
    <dgm:cxn modelId="{5BA6873E-BC0A-4925-98FC-8EA6BECE7C95}" type="presOf" srcId="{F5BB9D82-7A80-4344-925D-9CD0A6F69529}" destId="{8F241503-C673-4BEC-BE44-3D79C4DE32B0}" srcOrd="0" destOrd="0" presId="urn:microsoft.com/office/officeart/2008/layout/LinedList"/>
    <dgm:cxn modelId="{53063A5D-28B2-4768-A917-2095326792BB}" srcId="{BF3C5AD8-C09C-48CC-92F7-C277E48431A7}" destId="{C6B0B4E4-7179-485A-9376-DAF7A26966E0}" srcOrd="0" destOrd="0" parTransId="{C163CAD4-56A2-408F-973F-AE3C55D3748B}" sibTransId="{B2596E5A-4072-45C7-B0D9-CD7DD8C5A2D0}"/>
    <dgm:cxn modelId="{0128720B-EB39-4EF0-88FF-CE0A54AAED17}" type="presOf" srcId="{BE38055A-6E0A-40C2-99A0-5BDDFB1D65ED}" destId="{63187218-C023-4265-9D85-788B512A7B9C}" srcOrd="0" destOrd="0" presId="urn:microsoft.com/office/officeart/2008/layout/LinedList"/>
    <dgm:cxn modelId="{35470BE2-BAF8-4827-BCAC-BE93FB7A10D6}" type="presOf" srcId="{BF3C5AD8-C09C-48CC-92F7-C277E48431A7}" destId="{71D78899-F162-46AA-8A20-C7158B2E5764}" srcOrd="0" destOrd="0" presId="urn:microsoft.com/office/officeart/2008/layout/LinedList"/>
    <dgm:cxn modelId="{F12F0C74-6C16-47E4-A64D-F0687494453E}" type="presOf" srcId="{AD201D14-788E-47E0-878D-BC27B799722C}" destId="{91F34AFB-30F7-4138-AC4C-CE43B46506BA}" srcOrd="0" destOrd="0" presId="urn:microsoft.com/office/officeart/2008/layout/LinedList"/>
    <dgm:cxn modelId="{6598CA73-ED44-42BF-9703-56FF4E651011}" type="presOf" srcId="{1561B208-1BE2-418C-BFEE-5FD19AC129BF}" destId="{96F2123F-C87A-4996-9422-D49939CFC9E7}" srcOrd="0" destOrd="0" presId="urn:microsoft.com/office/officeart/2008/layout/LinedList"/>
    <dgm:cxn modelId="{386A7662-9BC2-42FD-AA6A-022F9F2893B6}" srcId="{BF3C5AD8-C09C-48CC-92F7-C277E48431A7}" destId="{F5BB9D82-7A80-4344-925D-9CD0A6F69529}" srcOrd="9" destOrd="0" parTransId="{35E19D6D-C522-4321-BA51-783A8354F3D9}" sibTransId="{86E62F70-6BF6-4BF0-8BD1-AEE60B786FF1}"/>
    <dgm:cxn modelId="{956AEA7D-8134-4E9F-B4ED-E9FA3FFF07D3}" srcId="{BF3C5AD8-C09C-48CC-92F7-C277E48431A7}" destId="{1BC9FECB-B99A-4D83-B159-79F31A43D6CE}" srcOrd="1" destOrd="0" parTransId="{D640F3A9-FC33-4460-90E7-89A767523825}" sibTransId="{C850F14E-DC0F-47B0-A855-D4F79C1ABE4C}"/>
    <dgm:cxn modelId="{01221BF5-24E6-4936-89FC-E1EBED6FD330}" type="presOf" srcId="{0EE80E71-3F3A-43C1-BB4A-8A989B632D89}" destId="{50654AC7-205E-4E7A-B1E8-4CF81C8A128E}" srcOrd="0" destOrd="0" presId="urn:microsoft.com/office/officeart/2008/layout/LinedList"/>
    <dgm:cxn modelId="{2CF92AF1-4B78-41BA-96D7-E0F0C23E2B90}" type="presOf" srcId="{1BC9FECB-B99A-4D83-B159-79F31A43D6CE}" destId="{9A54D8FA-B15B-455B-A3EF-D73B4D82BE34}" srcOrd="0" destOrd="0" presId="urn:microsoft.com/office/officeart/2008/layout/LinedList"/>
    <dgm:cxn modelId="{2AC79B06-1FC4-4E47-B40C-6F29B5B88A24}" srcId="{BF3C5AD8-C09C-48CC-92F7-C277E48431A7}" destId="{159440A1-59B8-4B9E-BFD0-0CF8B09EE766}" srcOrd="10" destOrd="0" parTransId="{39127AB3-7309-4CB9-9D62-F1A3153F1CCB}" sibTransId="{A7D9E303-BB9C-4838-8062-6F8C611ED418}"/>
    <dgm:cxn modelId="{49CBBA84-8675-4565-BBA5-99350839E400}" srcId="{BF3C5AD8-C09C-48CC-92F7-C277E48431A7}" destId="{0EE80E71-3F3A-43C1-BB4A-8A989B632D89}" srcOrd="8" destOrd="0" parTransId="{87CB254D-5592-4B1C-B2E5-CADCABEC88AD}" sibTransId="{491EC53C-9EFA-4A6B-83FC-35AFBE8353D4}"/>
    <dgm:cxn modelId="{5FB87A40-FEBF-4087-B11D-D06EBC83BC4F}" type="presOf" srcId="{49053E1C-4705-47C1-80DB-893E99A91B3B}" destId="{88E87933-D64F-4AF7-A668-6FB754F89789}" srcOrd="0" destOrd="0" presId="urn:microsoft.com/office/officeart/2008/layout/LinedList"/>
    <dgm:cxn modelId="{47352B16-BD5F-43F4-95C8-4685F080700B}" type="presParOf" srcId="{71D78899-F162-46AA-8A20-C7158B2E5764}" destId="{F3092BA6-4580-4EC3-A594-90919DC24C8F}" srcOrd="0" destOrd="0" presId="urn:microsoft.com/office/officeart/2008/layout/LinedList"/>
    <dgm:cxn modelId="{862FE607-6302-4A2D-8382-A5FE814E378F}" type="presParOf" srcId="{71D78899-F162-46AA-8A20-C7158B2E5764}" destId="{9F1412AD-D3D5-482A-8EEC-0B1527D91EB4}" srcOrd="1" destOrd="0" presId="urn:microsoft.com/office/officeart/2008/layout/LinedList"/>
    <dgm:cxn modelId="{DA3FB8E3-3D8B-4C7C-85CF-CB3EF188292D}" type="presParOf" srcId="{9F1412AD-D3D5-482A-8EEC-0B1527D91EB4}" destId="{A9AD0045-9204-4073-81F9-E9C1BDE3D9CA}" srcOrd="0" destOrd="0" presId="urn:microsoft.com/office/officeart/2008/layout/LinedList"/>
    <dgm:cxn modelId="{3968E9B1-160C-42AD-B2F1-7C81400F6DEA}" type="presParOf" srcId="{9F1412AD-D3D5-482A-8EEC-0B1527D91EB4}" destId="{4BEEC7F2-C959-4B5A-80F9-5CC84B6F6AD3}" srcOrd="1" destOrd="0" presId="urn:microsoft.com/office/officeart/2008/layout/LinedList"/>
    <dgm:cxn modelId="{FBFFFC8B-2E4A-4D27-90A4-683AA237CA61}" type="presParOf" srcId="{71D78899-F162-46AA-8A20-C7158B2E5764}" destId="{D7878C22-1C7B-4F8C-A66B-A820ABDB9387}" srcOrd="2" destOrd="0" presId="urn:microsoft.com/office/officeart/2008/layout/LinedList"/>
    <dgm:cxn modelId="{E34D8752-19A5-4EFE-9CC2-F31687C0A7F1}" type="presParOf" srcId="{71D78899-F162-46AA-8A20-C7158B2E5764}" destId="{A5816716-C76C-426C-B6B5-D1FB75468D0B}" srcOrd="3" destOrd="0" presId="urn:microsoft.com/office/officeart/2008/layout/LinedList"/>
    <dgm:cxn modelId="{8B313639-F49A-4604-8896-0688F91DFFDF}" type="presParOf" srcId="{A5816716-C76C-426C-B6B5-D1FB75468D0B}" destId="{9A54D8FA-B15B-455B-A3EF-D73B4D82BE34}" srcOrd="0" destOrd="0" presId="urn:microsoft.com/office/officeart/2008/layout/LinedList"/>
    <dgm:cxn modelId="{1E139679-F63C-41B4-BE5B-8E0464B10397}" type="presParOf" srcId="{A5816716-C76C-426C-B6B5-D1FB75468D0B}" destId="{17477167-81E1-4F4B-A89F-90C30B9C0103}" srcOrd="1" destOrd="0" presId="urn:microsoft.com/office/officeart/2008/layout/LinedList"/>
    <dgm:cxn modelId="{F1C27EAA-240E-4809-8C1A-A7B101B5D2CB}" type="presParOf" srcId="{71D78899-F162-46AA-8A20-C7158B2E5764}" destId="{EFAF704C-EE59-48AF-B9A5-84C5137CC350}" srcOrd="4" destOrd="0" presId="urn:microsoft.com/office/officeart/2008/layout/LinedList"/>
    <dgm:cxn modelId="{1147FD22-4D4B-4C58-B378-04329F9947E4}" type="presParOf" srcId="{71D78899-F162-46AA-8A20-C7158B2E5764}" destId="{E6C6994F-48AD-4F32-9090-37FE815CDF32}" srcOrd="5" destOrd="0" presId="urn:microsoft.com/office/officeart/2008/layout/LinedList"/>
    <dgm:cxn modelId="{AA67B395-650B-4035-8D70-6F4C63AF3BCA}" type="presParOf" srcId="{E6C6994F-48AD-4F32-9090-37FE815CDF32}" destId="{7131CF4B-4FC4-4340-8C03-D8CB44221DA4}" srcOrd="0" destOrd="0" presId="urn:microsoft.com/office/officeart/2008/layout/LinedList"/>
    <dgm:cxn modelId="{1BA74058-93EB-423C-B770-BAA50D35DAAA}" type="presParOf" srcId="{E6C6994F-48AD-4F32-9090-37FE815CDF32}" destId="{046BEFA3-0017-4AE3-A85F-395BE5F95A0B}" srcOrd="1" destOrd="0" presId="urn:microsoft.com/office/officeart/2008/layout/LinedList"/>
    <dgm:cxn modelId="{7648D948-AB16-4959-B20D-A2EAF9214116}" type="presParOf" srcId="{71D78899-F162-46AA-8A20-C7158B2E5764}" destId="{76EE3DD8-C90F-4068-BB01-F4CC590AF993}" srcOrd="6" destOrd="0" presId="urn:microsoft.com/office/officeart/2008/layout/LinedList"/>
    <dgm:cxn modelId="{B4EA6B40-A746-48B1-B0BF-7438FA36AF96}" type="presParOf" srcId="{71D78899-F162-46AA-8A20-C7158B2E5764}" destId="{9C7386C9-3086-4B3B-8351-F951688A60EC}" srcOrd="7" destOrd="0" presId="urn:microsoft.com/office/officeart/2008/layout/LinedList"/>
    <dgm:cxn modelId="{8645CBF2-D702-4DC5-BDEB-8DB067E40F9D}" type="presParOf" srcId="{9C7386C9-3086-4B3B-8351-F951688A60EC}" destId="{FF329774-77C9-4A4E-8DE6-6A289BE77E2D}" srcOrd="0" destOrd="0" presId="urn:microsoft.com/office/officeart/2008/layout/LinedList"/>
    <dgm:cxn modelId="{50C52750-B825-408E-9AC2-663B8230070C}" type="presParOf" srcId="{9C7386C9-3086-4B3B-8351-F951688A60EC}" destId="{D333CDB0-8FB2-4DEF-802B-1E7BBF086B2F}" srcOrd="1" destOrd="0" presId="urn:microsoft.com/office/officeart/2008/layout/LinedList"/>
    <dgm:cxn modelId="{F022C3BF-8CD2-42A6-9F23-0DA1F481665F}" type="presParOf" srcId="{71D78899-F162-46AA-8A20-C7158B2E5764}" destId="{F921EF7A-7663-4B95-AE12-4AA03A28D8CC}" srcOrd="8" destOrd="0" presId="urn:microsoft.com/office/officeart/2008/layout/LinedList"/>
    <dgm:cxn modelId="{30ABEAF3-2AE6-4DF5-8C0B-47F4481020F1}" type="presParOf" srcId="{71D78899-F162-46AA-8A20-C7158B2E5764}" destId="{B3CFE92F-F810-44EC-BA97-D946E64BD208}" srcOrd="9" destOrd="0" presId="urn:microsoft.com/office/officeart/2008/layout/LinedList"/>
    <dgm:cxn modelId="{DA0E2E9F-59E8-46DC-A849-C1C990759A48}" type="presParOf" srcId="{B3CFE92F-F810-44EC-BA97-D946E64BD208}" destId="{63187218-C023-4265-9D85-788B512A7B9C}" srcOrd="0" destOrd="0" presId="urn:microsoft.com/office/officeart/2008/layout/LinedList"/>
    <dgm:cxn modelId="{7FD5FF60-CAFD-47B3-A6FF-49FED86FF9C6}" type="presParOf" srcId="{B3CFE92F-F810-44EC-BA97-D946E64BD208}" destId="{FBF4E201-6FEC-4A62-958F-EB7F66F08FA2}" srcOrd="1" destOrd="0" presId="urn:microsoft.com/office/officeart/2008/layout/LinedList"/>
    <dgm:cxn modelId="{B6A8BA32-3DD1-458F-BF7B-D012B6B0BF83}" type="presParOf" srcId="{71D78899-F162-46AA-8A20-C7158B2E5764}" destId="{87642E5C-8C2E-4E17-828B-82335A959360}" srcOrd="10" destOrd="0" presId="urn:microsoft.com/office/officeart/2008/layout/LinedList"/>
    <dgm:cxn modelId="{8B8CFFF3-9FD2-4154-A327-62E8AD0DE0D9}" type="presParOf" srcId="{71D78899-F162-46AA-8A20-C7158B2E5764}" destId="{DDECD370-5B81-41CF-9D38-1E9DD91CA5C0}" srcOrd="11" destOrd="0" presId="urn:microsoft.com/office/officeart/2008/layout/LinedList"/>
    <dgm:cxn modelId="{B9464056-BE1D-4698-AA33-3395DFD4CAE5}" type="presParOf" srcId="{DDECD370-5B81-41CF-9D38-1E9DD91CA5C0}" destId="{88E87933-D64F-4AF7-A668-6FB754F89789}" srcOrd="0" destOrd="0" presId="urn:microsoft.com/office/officeart/2008/layout/LinedList"/>
    <dgm:cxn modelId="{37CBAD37-B500-40D4-982D-A684EC0EA23B}" type="presParOf" srcId="{DDECD370-5B81-41CF-9D38-1E9DD91CA5C0}" destId="{5FFB4EAC-5B58-42E7-94FD-C6AC03F3B1CA}" srcOrd="1" destOrd="0" presId="urn:microsoft.com/office/officeart/2008/layout/LinedList"/>
    <dgm:cxn modelId="{7703000F-24FA-458D-9600-D109E901E7D0}" type="presParOf" srcId="{71D78899-F162-46AA-8A20-C7158B2E5764}" destId="{A53E9DC0-A4A6-422B-9029-0D2379960059}" srcOrd="12" destOrd="0" presId="urn:microsoft.com/office/officeart/2008/layout/LinedList"/>
    <dgm:cxn modelId="{606EEF38-331A-42A0-B68C-9714B61E29D4}" type="presParOf" srcId="{71D78899-F162-46AA-8A20-C7158B2E5764}" destId="{F32A7732-FE51-4803-AAE2-D39D960D07FD}" srcOrd="13" destOrd="0" presId="urn:microsoft.com/office/officeart/2008/layout/LinedList"/>
    <dgm:cxn modelId="{DB9D6D2C-C115-40E8-8270-625F3F4D8240}" type="presParOf" srcId="{F32A7732-FE51-4803-AAE2-D39D960D07FD}" destId="{96F2123F-C87A-4996-9422-D49939CFC9E7}" srcOrd="0" destOrd="0" presId="urn:microsoft.com/office/officeart/2008/layout/LinedList"/>
    <dgm:cxn modelId="{C2E0CCFE-9A18-4076-BAF9-970155F35591}" type="presParOf" srcId="{F32A7732-FE51-4803-AAE2-D39D960D07FD}" destId="{0A3017CA-1886-4ED5-BED5-AF4E29DE1D6E}" srcOrd="1" destOrd="0" presId="urn:microsoft.com/office/officeart/2008/layout/LinedList"/>
    <dgm:cxn modelId="{DA69F940-5049-40E8-A818-71D605775EAF}" type="presParOf" srcId="{71D78899-F162-46AA-8A20-C7158B2E5764}" destId="{7C9A418D-AD4B-43D8-8E87-C422BD43C3EE}" srcOrd="14" destOrd="0" presId="urn:microsoft.com/office/officeart/2008/layout/LinedList"/>
    <dgm:cxn modelId="{8FBEC4A0-B480-4597-A918-FA71406AEB6E}" type="presParOf" srcId="{71D78899-F162-46AA-8A20-C7158B2E5764}" destId="{F79C19FF-6C28-41CE-8BBF-35AF9BDF0160}" srcOrd="15" destOrd="0" presId="urn:microsoft.com/office/officeart/2008/layout/LinedList"/>
    <dgm:cxn modelId="{FCDE4E47-FC91-4AA8-A748-103192E19EE4}" type="presParOf" srcId="{F79C19FF-6C28-41CE-8BBF-35AF9BDF0160}" destId="{91F34AFB-30F7-4138-AC4C-CE43B46506BA}" srcOrd="0" destOrd="0" presId="urn:microsoft.com/office/officeart/2008/layout/LinedList"/>
    <dgm:cxn modelId="{8DB4D212-3A23-4C87-BAC9-80A845797BBD}" type="presParOf" srcId="{F79C19FF-6C28-41CE-8BBF-35AF9BDF0160}" destId="{2C9C56EF-6925-46AC-A222-150099C30156}" srcOrd="1" destOrd="0" presId="urn:microsoft.com/office/officeart/2008/layout/LinedList"/>
    <dgm:cxn modelId="{8EACEC06-5ABA-4CA7-AD8C-F22A69EC9146}" type="presParOf" srcId="{71D78899-F162-46AA-8A20-C7158B2E5764}" destId="{31A54EDD-6E28-475F-AA55-CC348D75C89A}" srcOrd="16" destOrd="0" presId="urn:microsoft.com/office/officeart/2008/layout/LinedList"/>
    <dgm:cxn modelId="{1A226BC8-885A-4242-BEA8-E44C93595779}" type="presParOf" srcId="{71D78899-F162-46AA-8A20-C7158B2E5764}" destId="{077513E7-4566-473A-902B-2C29778FB5CF}" srcOrd="17" destOrd="0" presId="urn:microsoft.com/office/officeart/2008/layout/LinedList"/>
    <dgm:cxn modelId="{7FE4FAB9-17D6-4C46-8DAB-7D8C7362AE62}" type="presParOf" srcId="{077513E7-4566-473A-902B-2C29778FB5CF}" destId="{50654AC7-205E-4E7A-B1E8-4CF81C8A128E}" srcOrd="0" destOrd="0" presId="urn:microsoft.com/office/officeart/2008/layout/LinedList"/>
    <dgm:cxn modelId="{132DCE05-C3F6-4703-9D89-DED9D013E479}" type="presParOf" srcId="{077513E7-4566-473A-902B-2C29778FB5CF}" destId="{5D262BE0-D256-4C54-BAC8-B7F0E630765F}" srcOrd="1" destOrd="0" presId="urn:microsoft.com/office/officeart/2008/layout/LinedList"/>
    <dgm:cxn modelId="{1513D165-CF73-47EA-AA04-F298734EED6E}" type="presParOf" srcId="{71D78899-F162-46AA-8A20-C7158B2E5764}" destId="{D2D00419-CC22-49B8-9D08-1F99937E0689}" srcOrd="18" destOrd="0" presId="urn:microsoft.com/office/officeart/2008/layout/LinedList"/>
    <dgm:cxn modelId="{83E72626-231D-4632-88DC-697520B4A368}" type="presParOf" srcId="{71D78899-F162-46AA-8A20-C7158B2E5764}" destId="{18D511FC-EBF5-43D9-885C-AD7F8B00423C}" srcOrd="19" destOrd="0" presId="urn:microsoft.com/office/officeart/2008/layout/LinedList"/>
    <dgm:cxn modelId="{9C4FE0A7-054E-4D5D-9860-5D9C445D168C}" type="presParOf" srcId="{18D511FC-EBF5-43D9-885C-AD7F8B00423C}" destId="{8F241503-C673-4BEC-BE44-3D79C4DE32B0}" srcOrd="0" destOrd="0" presId="urn:microsoft.com/office/officeart/2008/layout/LinedList"/>
    <dgm:cxn modelId="{3A26C0B2-FCFB-44A3-8452-D3204FF20425}" type="presParOf" srcId="{18D511FC-EBF5-43D9-885C-AD7F8B00423C}" destId="{A7652F40-11F1-43BF-A2C3-0D282D621A1F}" srcOrd="1" destOrd="0" presId="urn:microsoft.com/office/officeart/2008/layout/LinedList"/>
    <dgm:cxn modelId="{61B9B66C-2964-4B9C-AD06-A3F36081CAD6}" type="presParOf" srcId="{71D78899-F162-46AA-8A20-C7158B2E5764}" destId="{A819A740-7CC9-49F4-9D78-5AD91D1CBA5C}" srcOrd="20" destOrd="0" presId="urn:microsoft.com/office/officeart/2008/layout/LinedList"/>
    <dgm:cxn modelId="{EA2483D7-5C53-49C3-8B2A-FA8A9C9B4306}" type="presParOf" srcId="{71D78899-F162-46AA-8A20-C7158B2E5764}" destId="{F94D9802-6902-469D-94A3-7E1D51AC3850}" srcOrd="21" destOrd="0" presId="urn:microsoft.com/office/officeart/2008/layout/LinedList"/>
    <dgm:cxn modelId="{D565E05F-0A34-4575-9103-335DFB1C84C8}" type="presParOf" srcId="{F94D9802-6902-469D-94A3-7E1D51AC3850}" destId="{6DFEED15-B7F6-4B01-A5AD-07BBEBCCF131}" srcOrd="0" destOrd="0" presId="urn:microsoft.com/office/officeart/2008/layout/LinedList"/>
    <dgm:cxn modelId="{DC026E0D-2039-492B-B4DF-03A1177B4824}" type="presParOf" srcId="{F94D9802-6902-469D-94A3-7E1D51AC3850}" destId="{6138EAE5-4378-4039-A884-A553882CC59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61C480-E095-4446-8E53-C82E6212ED0F}"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en-US"/>
        </a:p>
      </dgm:t>
    </dgm:pt>
    <dgm:pt modelId="{2D7EC368-7613-4FEB-B83F-DA39A1D07F9C}">
      <dgm:prSet phldrT="[Text]"/>
      <dgm:spPr/>
      <dgm:t>
        <a:bodyPr anchor="t"/>
        <a:lstStyle/>
        <a:p>
          <a:r>
            <a:rPr lang="en-US" dirty="0" smtClean="0"/>
            <a:t>Second order derivative or Zero crossing</a:t>
          </a:r>
        </a:p>
        <a:p>
          <a:endParaRPr lang="en-US" dirty="0"/>
        </a:p>
      </dgm:t>
    </dgm:pt>
    <dgm:pt modelId="{AD32E44B-1A6E-4B0C-AE80-2168A0B8DE06}" type="parTrans" cxnId="{F00D8654-7270-4F07-82BB-64C592CBACF5}">
      <dgm:prSet/>
      <dgm:spPr/>
      <dgm:t>
        <a:bodyPr/>
        <a:lstStyle/>
        <a:p>
          <a:endParaRPr lang="en-US"/>
        </a:p>
      </dgm:t>
    </dgm:pt>
    <dgm:pt modelId="{9F4D79B8-554E-474E-91C9-C6AD45C7A437}" type="sibTrans" cxnId="{F00D8654-7270-4F07-82BB-64C592CBACF5}">
      <dgm:prSet/>
      <dgm:spPr/>
      <dgm:t>
        <a:bodyPr/>
        <a:lstStyle/>
        <a:p>
          <a:endParaRPr lang="en-US"/>
        </a:p>
      </dgm:t>
    </dgm:pt>
    <dgm:pt modelId="{F7765FE8-04D4-4E83-8A8A-1D25ACCEB21F}">
      <dgm:prSet/>
      <dgm:spPr/>
      <dgm:t>
        <a:bodyPr/>
        <a:lstStyle/>
        <a:p>
          <a:r>
            <a:rPr lang="en-US" dirty="0" smtClean="0"/>
            <a:t>First order edge detection or gradient based edge operator</a:t>
          </a:r>
          <a:endParaRPr lang="en-US" dirty="0"/>
        </a:p>
      </dgm:t>
    </dgm:pt>
    <dgm:pt modelId="{149F8FA1-A305-415F-85B1-C557452298EC}" type="parTrans" cxnId="{A716FA26-4F51-4B6D-84FE-8447DDB8C048}">
      <dgm:prSet/>
      <dgm:spPr/>
      <dgm:t>
        <a:bodyPr/>
        <a:lstStyle/>
        <a:p>
          <a:endParaRPr lang="en-US"/>
        </a:p>
      </dgm:t>
    </dgm:pt>
    <dgm:pt modelId="{83367F7B-01BA-48E1-9A74-5E4F16C0FBCB}" type="sibTrans" cxnId="{A716FA26-4F51-4B6D-84FE-8447DDB8C048}">
      <dgm:prSet/>
      <dgm:spPr/>
      <dgm:t>
        <a:bodyPr/>
        <a:lstStyle/>
        <a:p>
          <a:endParaRPr lang="en-US"/>
        </a:p>
      </dgm:t>
    </dgm:pt>
    <dgm:pt modelId="{5AB0BE80-4890-41E3-9282-8D848A2405EB}" type="pres">
      <dgm:prSet presAssocID="{6C61C480-E095-4446-8E53-C82E6212ED0F}" presName="linear" presStyleCnt="0">
        <dgm:presLayoutVars>
          <dgm:dir/>
          <dgm:animLvl val="lvl"/>
          <dgm:resizeHandles val="exact"/>
        </dgm:presLayoutVars>
      </dgm:prSet>
      <dgm:spPr/>
      <dgm:t>
        <a:bodyPr/>
        <a:lstStyle/>
        <a:p>
          <a:endParaRPr lang="en-US"/>
        </a:p>
      </dgm:t>
    </dgm:pt>
    <dgm:pt modelId="{4F61DB0D-3C30-4A3E-AEE3-666E6F2B5EDF}" type="pres">
      <dgm:prSet presAssocID="{F7765FE8-04D4-4E83-8A8A-1D25ACCEB21F}" presName="parentLin" presStyleCnt="0"/>
      <dgm:spPr/>
    </dgm:pt>
    <dgm:pt modelId="{BD1EB6F9-8812-46D1-8847-A1F3991EC94F}" type="pres">
      <dgm:prSet presAssocID="{F7765FE8-04D4-4E83-8A8A-1D25ACCEB21F}" presName="parentLeftMargin" presStyleLbl="node1" presStyleIdx="0" presStyleCnt="2"/>
      <dgm:spPr/>
      <dgm:t>
        <a:bodyPr/>
        <a:lstStyle/>
        <a:p>
          <a:endParaRPr lang="en-US"/>
        </a:p>
      </dgm:t>
    </dgm:pt>
    <dgm:pt modelId="{250A0E93-9B24-48C2-87CC-69F24464E287}" type="pres">
      <dgm:prSet presAssocID="{F7765FE8-04D4-4E83-8A8A-1D25ACCEB21F}" presName="parentText" presStyleLbl="node1" presStyleIdx="0" presStyleCnt="2" custLinFactNeighborX="-2369" custLinFactNeighborY="-33670">
        <dgm:presLayoutVars>
          <dgm:chMax val="0"/>
          <dgm:bulletEnabled val="1"/>
        </dgm:presLayoutVars>
      </dgm:prSet>
      <dgm:spPr/>
      <dgm:t>
        <a:bodyPr/>
        <a:lstStyle/>
        <a:p>
          <a:endParaRPr lang="en-US"/>
        </a:p>
      </dgm:t>
    </dgm:pt>
    <dgm:pt modelId="{B2EFA4B2-569E-4CAE-B849-CD05358A422B}" type="pres">
      <dgm:prSet presAssocID="{F7765FE8-04D4-4E83-8A8A-1D25ACCEB21F}" presName="negativeSpace" presStyleCnt="0"/>
      <dgm:spPr/>
    </dgm:pt>
    <dgm:pt modelId="{F5AECA11-891E-4DF6-8A27-8FD0B331785F}" type="pres">
      <dgm:prSet presAssocID="{F7765FE8-04D4-4E83-8A8A-1D25ACCEB21F}" presName="childText" presStyleLbl="conFgAcc1" presStyleIdx="0" presStyleCnt="2">
        <dgm:presLayoutVars>
          <dgm:bulletEnabled val="1"/>
        </dgm:presLayoutVars>
      </dgm:prSet>
      <dgm:spPr/>
    </dgm:pt>
    <dgm:pt modelId="{FD5DE784-91E9-425E-B2C9-F5D3E3523A0D}" type="pres">
      <dgm:prSet presAssocID="{83367F7B-01BA-48E1-9A74-5E4F16C0FBCB}" presName="spaceBetweenRectangles" presStyleCnt="0"/>
      <dgm:spPr/>
    </dgm:pt>
    <dgm:pt modelId="{B571F3EB-4F9F-4A54-8B5C-A56C847239A7}" type="pres">
      <dgm:prSet presAssocID="{2D7EC368-7613-4FEB-B83F-DA39A1D07F9C}" presName="parentLin" presStyleCnt="0"/>
      <dgm:spPr/>
    </dgm:pt>
    <dgm:pt modelId="{545BD7FB-5FE6-4C77-ABC9-B9F092F16FCD}" type="pres">
      <dgm:prSet presAssocID="{2D7EC368-7613-4FEB-B83F-DA39A1D07F9C}" presName="parentLeftMargin" presStyleLbl="node1" presStyleIdx="0" presStyleCnt="2"/>
      <dgm:spPr/>
      <dgm:t>
        <a:bodyPr/>
        <a:lstStyle/>
        <a:p>
          <a:endParaRPr lang="en-US"/>
        </a:p>
      </dgm:t>
    </dgm:pt>
    <dgm:pt modelId="{9CD359F0-BDDD-4E67-88A8-4B46059AEDF1}" type="pres">
      <dgm:prSet presAssocID="{2D7EC368-7613-4FEB-B83F-DA39A1D07F9C}" presName="parentText" presStyleLbl="node1" presStyleIdx="1" presStyleCnt="2" custScaleX="115079" custScaleY="108054" custLinFactNeighborX="-2369" custLinFactNeighborY="-35488">
        <dgm:presLayoutVars>
          <dgm:chMax val="0"/>
          <dgm:bulletEnabled val="1"/>
        </dgm:presLayoutVars>
      </dgm:prSet>
      <dgm:spPr/>
      <dgm:t>
        <a:bodyPr/>
        <a:lstStyle/>
        <a:p>
          <a:endParaRPr lang="en-US"/>
        </a:p>
      </dgm:t>
    </dgm:pt>
    <dgm:pt modelId="{D186C68D-1079-400C-9D3E-4A7D850A0C84}" type="pres">
      <dgm:prSet presAssocID="{2D7EC368-7613-4FEB-B83F-DA39A1D07F9C}" presName="negativeSpace" presStyleCnt="0"/>
      <dgm:spPr/>
    </dgm:pt>
    <dgm:pt modelId="{8DFEB789-51B8-44FB-B94F-B24B63BCDF5E}" type="pres">
      <dgm:prSet presAssocID="{2D7EC368-7613-4FEB-B83F-DA39A1D07F9C}" presName="childText" presStyleLbl="conFgAcc1" presStyleIdx="1" presStyleCnt="2">
        <dgm:presLayoutVars>
          <dgm:bulletEnabled val="1"/>
        </dgm:presLayoutVars>
      </dgm:prSet>
      <dgm:spPr/>
    </dgm:pt>
  </dgm:ptLst>
  <dgm:cxnLst>
    <dgm:cxn modelId="{320F0585-0D75-41FE-B81E-6010E427D795}" type="presOf" srcId="{F7765FE8-04D4-4E83-8A8A-1D25ACCEB21F}" destId="{BD1EB6F9-8812-46D1-8847-A1F3991EC94F}" srcOrd="0" destOrd="0" presId="urn:microsoft.com/office/officeart/2005/8/layout/list1"/>
    <dgm:cxn modelId="{A716FA26-4F51-4B6D-84FE-8447DDB8C048}" srcId="{6C61C480-E095-4446-8E53-C82E6212ED0F}" destId="{F7765FE8-04D4-4E83-8A8A-1D25ACCEB21F}" srcOrd="0" destOrd="0" parTransId="{149F8FA1-A305-415F-85B1-C557452298EC}" sibTransId="{83367F7B-01BA-48E1-9A74-5E4F16C0FBCB}"/>
    <dgm:cxn modelId="{530DABDA-0274-49E8-A78F-EF156EE520DD}" type="presOf" srcId="{6C61C480-E095-4446-8E53-C82E6212ED0F}" destId="{5AB0BE80-4890-41E3-9282-8D848A2405EB}" srcOrd="0" destOrd="0" presId="urn:microsoft.com/office/officeart/2005/8/layout/list1"/>
    <dgm:cxn modelId="{F00D8654-7270-4F07-82BB-64C592CBACF5}" srcId="{6C61C480-E095-4446-8E53-C82E6212ED0F}" destId="{2D7EC368-7613-4FEB-B83F-DA39A1D07F9C}" srcOrd="1" destOrd="0" parTransId="{AD32E44B-1A6E-4B0C-AE80-2168A0B8DE06}" sibTransId="{9F4D79B8-554E-474E-91C9-C6AD45C7A437}"/>
    <dgm:cxn modelId="{2FB67904-3548-471E-B495-5A791CC829C2}" type="presOf" srcId="{2D7EC368-7613-4FEB-B83F-DA39A1D07F9C}" destId="{545BD7FB-5FE6-4C77-ABC9-B9F092F16FCD}" srcOrd="0" destOrd="0" presId="urn:microsoft.com/office/officeart/2005/8/layout/list1"/>
    <dgm:cxn modelId="{82F18337-58BF-4C9F-8803-0CEC18577511}" type="presOf" srcId="{F7765FE8-04D4-4E83-8A8A-1D25ACCEB21F}" destId="{250A0E93-9B24-48C2-87CC-69F24464E287}" srcOrd="1" destOrd="0" presId="urn:microsoft.com/office/officeart/2005/8/layout/list1"/>
    <dgm:cxn modelId="{F8BD2A23-BA9E-4D2D-862F-044C0F08D4F6}" type="presOf" srcId="{2D7EC368-7613-4FEB-B83F-DA39A1D07F9C}" destId="{9CD359F0-BDDD-4E67-88A8-4B46059AEDF1}" srcOrd="1" destOrd="0" presId="urn:microsoft.com/office/officeart/2005/8/layout/list1"/>
    <dgm:cxn modelId="{A867E2B3-C57E-4314-9271-B73064459AF2}" type="presParOf" srcId="{5AB0BE80-4890-41E3-9282-8D848A2405EB}" destId="{4F61DB0D-3C30-4A3E-AEE3-666E6F2B5EDF}" srcOrd="0" destOrd="0" presId="urn:microsoft.com/office/officeart/2005/8/layout/list1"/>
    <dgm:cxn modelId="{E66AA94C-5BCF-4D34-AE9C-967D949F6D1B}" type="presParOf" srcId="{4F61DB0D-3C30-4A3E-AEE3-666E6F2B5EDF}" destId="{BD1EB6F9-8812-46D1-8847-A1F3991EC94F}" srcOrd="0" destOrd="0" presId="urn:microsoft.com/office/officeart/2005/8/layout/list1"/>
    <dgm:cxn modelId="{26F5D8E7-4E55-4851-A77D-4D6F4FE3791B}" type="presParOf" srcId="{4F61DB0D-3C30-4A3E-AEE3-666E6F2B5EDF}" destId="{250A0E93-9B24-48C2-87CC-69F24464E287}" srcOrd="1" destOrd="0" presId="urn:microsoft.com/office/officeart/2005/8/layout/list1"/>
    <dgm:cxn modelId="{C52900B8-0B10-46AA-8017-07D99363937A}" type="presParOf" srcId="{5AB0BE80-4890-41E3-9282-8D848A2405EB}" destId="{B2EFA4B2-569E-4CAE-B849-CD05358A422B}" srcOrd="1" destOrd="0" presId="urn:microsoft.com/office/officeart/2005/8/layout/list1"/>
    <dgm:cxn modelId="{6077E087-2276-4525-B5C5-772768024FF2}" type="presParOf" srcId="{5AB0BE80-4890-41E3-9282-8D848A2405EB}" destId="{F5AECA11-891E-4DF6-8A27-8FD0B331785F}" srcOrd="2" destOrd="0" presId="urn:microsoft.com/office/officeart/2005/8/layout/list1"/>
    <dgm:cxn modelId="{2D59BCB5-BB12-44CE-8777-E2D67459C6F5}" type="presParOf" srcId="{5AB0BE80-4890-41E3-9282-8D848A2405EB}" destId="{FD5DE784-91E9-425E-B2C9-F5D3E3523A0D}" srcOrd="3" destOrd="0" presId="urn:microsoft.com/office/officeart/2005/8/layout/list1"/>
    <dgm:cxn modelId="{FD72CC14-3BB2-4A82-9510-0EA36D5072E2}" type="presParOf" srcId="{5AB0BE80-4890-41E3-9282-8D848A2405EB}" destId="{B571F3EB-4F9F-4A54-8B5C-A56C847239A7}" srcOrd="4" destOrd="0" presId="urn:microsoft.com/office/officeart/2005/8/layout/list1"/>
    <dgm:cxn modelId="{6F198A47-FF2F-449D-ADEC-6EC7A8B68213}" type="presParOf" srcId="{B571F3EB-4F9F-4A54-8B5C-A56C847239A7}" destId="{545BD7FB-5FE6-4C77-ABC9-B9F092F16FCD}" srcOrd="0" destOrd="0" presId="urn:microsoft.com/office/officeart/2005/8/layout/list1"/>
    <dgm:cxn modelId="{0D23FFE9-078B-4F49-9987-9AB86205F08D}" type="presParOf" srcId="{B571F3EB-4F9F-4A54-8B5C-A56C847239A7}" destId="{9CD359F0-BDDD-4E67-88A8-4B46059AEDF1}" srcOrd="1" destOrd="0" presId="urn:microsoft.com/office/officeart/2005/8/layout/list1"/>
    <dgm:cxn modelId="{138A1BF6-D602-43EC-BD7A-9C6F015B700D}" type="presParOf" srcId="{5AB0BE80-4890-41E3-9282-8D848A2405EB}" destId="{D186C68D-1079-400C-9D3E-4A7D850A0C84}" srcOrd="5" destOrd="0" presId="urn:microsoft.com/office/officeart/2005/8/layout/list1"/>
    <dgm:cxn modelId="{3F031A35-1605-4DFB-B137-B35BF98A6A80}" type="presParOf" srcId="{5AB0BE80-4890-41E3-9282-8D848A2405EB}" destId="{8DFEB789-51B8-44FB-B94F-B24B63BCDF5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DBCEA49-6FA6-456C-83DA-C68BCD61DFC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894D85E-BDEC-4CB3-AE98-A4EF37F1BE69}">
      <dgm:prSet phldrT="[Text]"/>
      <dgm:spPr/>
      <dgm:t>
        <a:bodyPr/>
        <a:lstStyle/>
        <a:p>
          <a:r>
            <a:rPr lang="en-US" dirty="0" smtClean="0"/>
            <a:t>Robert operator</a:t>
          </a:r>
          <a:endParaRPr lang="en-US" dirty="0"/>
        </a:p>
      </dgm:t>
    </dgm:pt>
    <dgm:pt modelId="{E0454BD7-F2DC-465C-8BA5-B7AD61A244B4}" type="parTrans" cxnId="{949DD985-0955-430F-94DC-CE5771F80BF6}">
      <dgm:prSet/>
      <dgm:spPr/>
      <dgm:t>
        <a:bodyPr/>
        <a:lstStyle/>
        <a:p>
          <a:endParaRPr lang="en-US"/>
        </a:p>
      </dgm:t>
    </dgm:pt>
    <dgm:pt modelId="{6E1EE3A9-E984-413A-A844-385334CB6431}" type="sibTrans" cxnId="{949DD985-0955-430F-94DC-CE5771F80BF6}">
      <dgm:prSet/>
      <dgm:spPr/>
      <dgm:t>
        <a:bodyPr/>
        <a:lstStyle/>
        <a:p>
          <a:endParaRPr lang="en-US"/>
        </a:p>
      </dgm:t>
    </dgm:pt>
    <dgm:pt modelId="{B82AEA14-EE1A-4CFE-97A9-48FBC8764922}">
      <dgm:prSet phldrT="[Text]"/>
      <dgm:spPr/>
      <dgm:t>
        <a:bodyPr/>
        <a:lstStyle/>
        <a:p>
          <a:r>
            <a:rPr lang="en-US" dirty="0" smtClean="0"/>
            <a:t>Sobel operator</a:t>
          </a:r>
        </a:p>
      </dgm:t>
    </dgm:pt>
    <dgm:pt modelId="{AAA2D2DF-6A79-4057-A266-DA4217FA310A}" type="parTrans" cxnId="{C14934B0-FA10-4992-A3D6-0E6E4817769D}">
      <dgm:prSet/>
      <dgm:spPr/>
      <dgm:t>
        <a:bodyPr/>
        <a:lstStyle/>
        <a:p>
          <a:endParaRPr lang="en-US"/>
        </a:p>
      </dgm:t>
    </dgm:pt>
    <dgm:pt modelId="{E5F7FFF8-F47D-4A6C-8065-8827821BB99F}" type="sibTrans" cxnId="{C14934B0-FA10-4992-A3D6-0E6E4817769D}">
      <dgm:prSet/>
      <dgm:spPr/>
      <dgm:t>
        <a:bodyPr/>
        <a:lstStyle/>
        <a:p>
          <a:endParaRPr lang="en-US"/>
        </a:p>
      </dgm:t>
    </dgm:pt>
    <dgm:pt modelId="{AB68A0AF-9383-4860-9035-E3E4E9E9DE9F}">
      <dgm:prSet phldrT="[Text]"/>
      <dgm:spPr/>
      <dgm:t>
        <a:bodyPr/>
        <a:lstStyle/>
        <a:p>
          <a:r>
            <a:rPr lang="en-US" dirty="0" smtClean="0"/>
            <a:t>Prewitt operator</a:t>
          </a:r>
        </a:p>
        <a:p>
          <a:endParaRPr lang="en-US" dirty="0"/>
        </a:p>
      </dgm:t>
    </dgm:pt>
    <dgm:pt modelId="{B43A46A5-228B-451F-8333-4BE15978B5A8}" type="parTrans" cxnId="{07ED16AE-70EE-4133-BFA8-EA9917800821}">
      <dgm:prSet/>
      <dgm:spPr/>
      <dgm:t>
        <a:bodyPr/>
        <a:lstStyle/>
        <a:p>
          <a:endParaRPr lang="en-US"/>
        </a:p>
      </dgm:t>
    </dgm:pt>
    <dgm:pt modelId="{7C2ABC4C-99E4-488A-8B71-CFA303613AFA}" type="sibTrans" cxnId="{07ED16AE-70EE-4133-BFA8-EA9917800821}">
      <dgm:prSet/>
      <dgm:spPr/>
      <dgm:t>
        <a:bodyPr/>
        <a:lstStyle/>
        <a:p>
          <a:endParaRPr lang="en-US"/>
        </a:p>
      </dgm:t>
    </dgm:pt>
    <dgm:pt modelId="{0439738B-C361-47B5-A638-D904E915F5DA}">
      <dgm:prSet phldrT="[Text]"/>
      <dgm:spPr/>
      <dgm:t>
        <a:bodyPr/>
        <a:lstStyle/>
        <a:p>
          <a:r>
            <a:rPr lang="en-US" dirty="0" smtClean="0"/>
            <a:t>Kirsch Edge detection</a:t>
          </a:r>
        </a:p>
      </dgm:t>
    </dgm:pt>
    <dgm:pt modelId="{B67411EE-EDF4-4CEA-B9A6-9435264B726B}" type="parTrans" cxnId="{063A2649-3FF6-4D49-8734-173F7EEDC7DA}">
      <dgm:prSet/>
      <dgm:spPr/>
      <dgm:t>
        <a:bodyPr/>
        <a:lstStyle/>
        <a:p>
          <a:endParaRPr lang="en-US"/>
        </a:p>
      </dgm:t>
    </dgm:pt>
    <dgm:pt modelId="{37C1F2CC-843C-40A7-93BD-AB8B71479B89}" type="sibTrans" cxnId="{063A2649-3FF6-4D49-8734-173F7EEDC7DA}">
      <dgm:prSet/>
      <dgm:spPr/>
      <dgm:t>
        <a:bodyPr/>
        <a:lstStyle/>
        <a:p>
          <a:endParaRPr lang="en-US"/>
        </a:p>
      </dgm:t>
    </dgm:pt>
    <dgm:pt modelId="{2ECC6C52-696A-40C7-9003-A68998EE44DD}">
      <dgm:prSet phldrT="[Text]"/>
      <dgm:spPr/>
      <dgm:t>
        <a:bodyPr/>
        <a:lstStyle/>
        <a:p>
          <a:r>
            <a:rPr lang="en-US" dirty="0" smtClean="0"/>
            <a:t>Robinson Edge detection</a:t>
          </a:r>
        </a:p>
      </dgm:t>
    </dgm:pt>
    <dgm:pt modelId="{4BD6CD90-1103-434F-8E29-456815415D11}" type="parTrans" cxnId="{03B150DE-8E73-4354-8E95-808BFDC172B7}">
      <dgm:prSet/>
      <dgm:spPr/>
      <dgm:t>
        <a:bodyPr/>
        <a:lstStyle/>
        <a:p>
          <a:endParaRPr lang="en-US"/>
        </a:p>
      </dgm:t>
    </dgm:pt>
    <dgm:pt modelId="{3A86F837-E584-4B5C-A534-BEC908F15F44}" type="sibTrans" cxnId="{03B150DE-8E73-4354-8E95-808BFDC172B7}">
      <dgm:prSet/>
      <dgm:spPr/>
      <dgm:t>
        <a:bodyPr/>
        <a:lstStyle/>
        <a:p>
          <a:endParaRPr lang="en-US"/>
        </a:p>
      </dgm:t>
    </dgm:pt>
    <dgm:pt modelId="{E6E9E00F-1F09-4D7F-8E2B-AC9A514401CC}" type="pres">
      <dgm:prSet presAssocID="{7DBCEA49-6FA6-456C-83DA-C68BCD61DFCD}" presName="diagram" presStyleCnt="0">
        <dgm:presLayoutVars>
          <dgm:dir/>
          <dgm:resizeHandles val="exact"/>
        </dgm:presLayoutVars>
      </dgm:prSet>
      <dgm:spPr/>
      <dgm:t>
        <a:bodyPr/>
        <a:lstStyle/>
        <a:p>
          <a:endParaRPr lang="en-US"/>
        </a:p>
      </dgm:t>
    </dgm:pt>
    <dgm:pt modelId="{E38D04BC-8864-462E-A6E6-6F31F076AC35}" type="pres">
      <dgm:prSet presAssocID="{E894D85E-BDEC-4CB3-AE98-A4EF37F1BE69}" presName="node" presStyleLbl="node1" presStyleIdx="0" presStyleCnt="5">
        <dgm:presLayoutVars>
          <dgm:bulletEnabled val="1"/>
        </dgm:presLayoutVars>
      </dgm:prSet>
      <dgm:spPr/>
      <dgm:t>
        <a:bodyPr/>
        <a:lstStyle/>
        <a:p>
          <a:endParaRPr lang="en-US"/>
        </a:p>
      </dgm:t>
    </dgm:pt>
    <dgm:pt modelId="{014A74CD-BC40-4B0E-B6BA-621A0B8FE7BF}" type="pres">
      <dgm:prSet presAssocID="{6E1EE3A9-E984-413A-A844-385334CB6431}" presName="sibTrans" presStyleCnt="0"/>
      <dgm:spPr/>
    </dgm:pt>
    <dgm:pt modelId="{E371C063-2A76-4AE2-8360-E0652BBC6522}" type="pres">
      <dgm:prSet presAssocID="{B82AEA14-EE1A-4CFE-97A9-48FBC8764922}" presName="node" presStyleLbl="node1" presStyleIdx="1" presStyleCnt="5">
        <dgm:presLayoutVars>
          <dgm:bulletEnabled val="1"/>
        </dgm:presLayoutVars>
      </dgm:prSet>
      <dgm:spPr/>
      <dgm:t>
        <a:bodyPr/>
        <a:lstStyle/>
        <a:p>
          <a:endParaRPr lang="en-US"/>
        </a:p>
      </dgm:t>
    </dgm:pt>
    <dgm:pt modelId="{848F35FE-B56E-4A92-8A86-E66F10A1C50E}" type="pres">
      <dgm:prSet presAssocID="{E5F7FFF8-F47D-4A6C-8065-8827821BB99F}" presName="sibTrans" presStyleCnt="0"/>
      <dgm:spPr/>
    </dgm:pt>
    <dgm:pt modelId="{58FC7115-1BB6-4B52-B9C1-181B729400F1}" type="pres">
      <dgm:prSet presAssocID="{AB68A0AF-9383-4860-9035-E3E4E9E9DE9F}" presName="node" presStyleLbl="node1" presStyleIdx="2" presStyleCnt="5">
        <dgm:presLayoutVars>
          <dgm:bulletEnabled val="1"/>
        </dgm:presLayoutVars>
      </dgm:prSet>
      <dgm:spPr/>
      <dgm:t>
        <a:bodyPr/>
        <a:lstStyle/>
        <a:p>
          <a:endParaRPr lang="en-US"/>
        </a:p>
      </dgm:t>
    </dgm:pt>
    <dgm:pt modelId="{D77A1F85-1BE4-44F3-9F87-DAF01B66DB15}" type="pres">
      <dgm:prSet presAssocID="{7C2ABC4C-99E4-488A-8B71-CFA303613AFA}" presName="sibTrans" presStyleCnt="0"/>
      <dgm:spPr/>
    </dgm:pt>
    <dgm:pt modelId="{8B8403EA-AA57-4A86-BB21-27439A8CAAA0}" type="pres">
      <dgm:prSet presAssocID="{0439738B-C361-47B5-A638-D904E915F5DA}" presName="node" presStyleLbl="node1" presStyleIdx="3" presStyleCnt="5">
        <dgm:presLayoutVars>
          <dgm:bulletEnabled val="1"/>
        </dgm:presLayoutVars>
      </dgm:prSet>
      <dgm:spPr/>
      <dgm:t>
        <a:bodyPr/>
        <a:lstStyle/>
        <a:p>
          <a:endParaRPr lang="en-US"/>
        </a:p>
      </dgm:t>
    </dgm:pt>
    <dgm:pt modelId="{831D2F19-7165-4576-BDFC-22CB313B2AC3}" type="pres">
      <dgm:prSet presAssocID="{37C1F2CC-843C-40A7-93BD-AB8B71479B89}" presName="sibTrans" presStyleCnt="0"/>
      <dgm:spPr/>
    </dgm:pt>
    <dgm:pt modelId="{9F3A66D0-AE52-4B4F-8449-E1F6B56F4CC0}" type="pres">
      <dgm:prSet presAssocID="{2ECC6C52-696A-40C7-9003-A68998EE44DD}" presName="node" presStyleLbl="node1" presStyleIdx="4" presStyleCnt="5">
        <dgm:presLayoutVars>
          <dgm:bulletEnabled val="1"/>
        </dgm:presLayoutVars>
      </dgm:prSet>
      <dgm:spPr/>
      <dgm:t>
        <a:bodyPr/>
        <a:lstStyle/>
        <a:p>
          <a:endParaRPr lang="en-US"/>
        </a:p>
      </dgm:t>
    </dgm:pt>
  </dgm:ptLst>
  <dgm:cxnLst>
    <dgm:cxn modelId="{949DD985-0955-430F-94DC-CE5771F80BF6}" srcId="{7DBCEA49-6FA6-456C-83DA-C68BCD61DFCD}" destId="{E894D85E-BDEC-4CB3-AE98-A4EF37F1BE69}" srcOrd="0" destOrd="0" parTransId="{E0454BD7-F2DC-465C-8BA5-B7AD61A244B4}" sibTransId="{6E1EE3A9-E984-413A-A844-385334CB6431}"/>
    <dgm:cxn modelId="{063A2649-3FF6-4D49-8734-173F7EEDC7DA}" srcId="{7DBCEA49-6FA6-456C-83DA-C68BCD61DFCD}" destId="{0439738B-C361-47B5-A638-D904E915F5DA}" srcOrd="3" destOrd="0" parTransId="{B67411EE-EDF4-4CEA-B9A6-9435264B726B}" sibTransId="{37C1F2CC-843C-40A7-93BD-AB8B71479B89}"/>
    <dgm:cxn modelId="{50541FF8-44DC-4085-A72F-8CC6EA334322}" type="presOf" srcId="{E894D85E-BDEC-4CB3-AE98-A4EF37F1BE69}" destId="{E38D04BC-8864-462E-A6E6-6F31F076AC35}" srcOrd="0" destOrd="0" presId="urn:microsoft.com/office/officeart/2005/8/layout/default"/>
    <dgm:cxn modelId="{03B150DE-8E73-4354-8E95-808BFDC172B7}" srcId="{7DBCEA49-6FA6-456C-83DA-C68BCD61DFCD}" destId="{2ECC6C52-696A-40C7-9003-A68998EE44DD}" srcOrd="4" destOrd="0" parTransId="{4BD6CD90-1103-434F-8E29-456815415D11}" sibTransId="{3A86F837-E584-4B5C-A534-BEC908F15F44}"/>
    <dgm:cxn modelId="{C14934B0-FA10-4992-A3D6-0E6E4817769D}" srcId="{7DBCEA49-6FA6-456C-83DA-C68BCD61DFCD}" destId="{B82AEA14-EE1A-4CFE-97A9-48FBC8764922}" srcOrd="1" destOrd="0" parTransId="{AAA2D2DF-6A79-4057-A266-DA4217FA310A}" sibTransId="{E5F7FFF8-F47D-4A6C-8065-8827821BB99F}"/>
    <dgm:cxn modelId="{C8CBB5E6-A8A2-4A3D-B2CE-3753864AC205}" type="presOf" srcId="{7DBCEA49-6FA6-456C-83DA-C68BCD61DFCD}" destId="{E6E9E00F-1F09-4D7F-8E2B-AC9A514401CC}" srcOrd="0" destOrd="0" presId="urn:microsoft.com/office/officeart/2005/8/layout/default"/>
    <dgm:cxn modelId="{6DEF2B77-357B-412B-8737-0E9076D4A2C8}" type="presOf" srcId="{AB68A0AF-9383-4860-9035-E3E4E9E9DE9F}" destId="{58FC7115-1BB6-4B52-B9C1-181B729400F1}" srcOrd="0" destOrd="0" presId="urn:microsoft.com/office/officeart/2005/8/layout/default"/>
    <dgm:cxn modelId="{07ED16AE-70EE-4133-BFA8-EA9917800821}" srcId="{7DBCEA49-6FA6-456C-83DA-C68BCD61DFCD}" destId="{AB68A0AF-9383-4860-9035-E3E4E9E9DE9F}" srcOrd="2" destOrd="0" parTransId="{B43A46A5-228B-451F-8333-4BE15978B5A8}" sibTransId="{7C2ABC4C-99E4-488A-8B71-CFA303613AFA}"/>
    <dgm:cxn modelId="{2162A5ED-8A27-47F5-901A-36A11B52E164}" type="presOf" srcId="{0439738B-C361-47B5-A638-D904E915F5DA}" destId="{8B8403EA-AA57-4A86-BB21-27439A8CAAA0}" srcOrd="0" destOrd="0" presId="urn:microsoft.com/office/officeart/2005/8/layout/default"/>
    <dgm:cxn modelId="{F62DEF99-3BC1-4936-9012-E3036FFF1E46}" type="presOf" srcId="{2ECC6C52-696A-40C7-9003-A68998EE44DD}" destId="{9F3A66D0-AE52-4B4F-8449-E1F6B56F4CC0}" srcOrd="0" destOrd="0" presId="urn:microsoft.com/office/officeart/2005/8/layout/default"/>
    <dgm:cxn modelId="{8AF8C36E-9380-4466-B4D5-966208AF19AF}" type="presOf" srcId="{B82AEA14-EE1A-4CFE-97A9-48FBC8764922}" destId="{E371C063-2A76-4AE2-8360-E0652BBC6522}" srcOrd="0" destOrd="0" presId="urn:microsoft.com/office/officeart/2005/8/layout/default"/>
    <dgm:cxn modelId="{A9E930ED-18BA-45A5-B51F-357915FB0C29}" type="presParOf" srcId="{E6E9E00F-1F09-4D7F-8E2B-AC9A514401CC}" destId="{E38D04BC-8864-462E-A6E6-6F31F076AC35}" srcOrd="0" destOrd="0" presId="urn:microsoft.com/office/officeart/2005/8/layout/default"/>
    <dgm:cxn modelId="{1AC6CF11-DA95-4A48-9744-A2ECBBBEB408}" type="presParOf" srcId="{E6E9E00F-1F09-4D7F-8E2B-AC9A514401CC}" destId="{014A74CD-BC40-4B0E-B6BA-621A0B8FE7BF}" srcOrd="1" destOrd="0" presId="urn:microsoft.com/office/officeart/2005/8/layout/default"/>
    <dgm:cxn modelId="{2422B4F9-464B-4D43-B154-A6B405A9D4E5}" type="presParOf" srcId="{E6E9E00F-1F09-4D7F-8E2B-AC9A514401CC}" destId="{E371C063-2A76-4AE2-8360-E0652BBC6522}" srcOrd="2" destOrd="0" presId="urn:microsoft.com/office/officeart/2005/8/layout/default"/>
    <dgm:cxn modelId="{91860AC0-1EDF-44DB-8249-9B2709B2B26D}" type="presParOf" srcId="{E6E9E00F-1F09-4D7F-8E2B-AC9A514401CC}" destId="{848F35FE-B56E-4A92-8A86-E66F10A1C50E}" srcOrd="3" destOrd="0" presId="urn:microsoft.com/office/officeart/2005/8/layout/default"/>
    <dgm:cxn modelId="{72D6B4B5-B419-481A-B3E7-C746859A9223}" type="presParOf" srcId="{E6E9E00F-1F09-4D7F-8E2B-AC9A514401CC}" destId="{58FC7115-1BB6-4B52-B9C1-181B729400F1}" srcOrd="4" destOrd="0" presId="urn:microsoft.com/office/officeart/2005/8/layout/default"/>
    <dgm:cxn modelId="{15827872-A9DA-4753-AA92-4DE7E62BD420}" type="presParOf" srcId="{E6E9E00F-1F09-4D7F-8E2B-AC9A514401CC}" destId="{D77A1F85-1BE4-44F3-9F87-DAF01B66DB15}" srcOrd="5" destOrd="0" presId="urn:microsoft.com/office/officeart/2005/8/layout/default"/>
    <dgm:cxn modelId="{6F0DD243-B767-4CD4-A876-8EDA66C796D4}" type="presParOf" srcId="{E6E9E00F-1F09-4D7F-8E2B-AC9A514401CC}" destId="{8B8403EA-AA57-4A86-BB21-27439A8CAAA0}" srcOrd="6" destOrd="0" presId="urn:microsoft.com/office/officeart/2005/8/layout/default"/>
    <dgm:cxn modelId="{49B90A73-CC20-453D-BBB2-CD61C9908AB4}" type="presParOf" srcId="{E6E9E00F-1F09-4D7F-8E2B-AC9A514401CC}" destId="{831D2F19-7165-4576-BDFC-22CB313B2AC3}" srcOrd="7" destOrd="0" presId="urn:microsoft.com/office/officeart/2005/8/layout/default"/>
    <dgm:cxn modelId="{50CDB482-7B2F-4CF8-8CF9-B1CF10C825E5}" type="presParOf" srcId="{E6E9E00F-1F09-4D7F-8E2B-AC9A514401CC}" destId="{9F3A66D0-AE52-4B4F-8449-E1F6B56F4CC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1869D9-5211-4747-90EB-B3574987090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056B0C0-F0E1-4BAE-BA95-4267FF6AA0FF}">
      <dgm:prSet phldrT="[Text]"/>
      <dgm:spPr/>
      <dgm:t>
        <a:bodyPr/>
        <a:lstStyle/>
        <a:p>
          <a:r>
            <a:rPr lang="en-US" dirty="0" smtClean="0"/>
            <a:t>Marr-Hildreth operator</a:t>
          </a:r>
        </a:p>
        <a:p>
          <a:endParaRPr lang="en-US" dirty="0"/>
        </a:p>
      </dgm:t>
    </dgm:pt>
    <dgm:pt modelId="{F613023F-8EEC-44CD-87ED-B0C83C49B4AB}" type="parTrans" cxnId="{E89E8A50-7E4F-49E4-B07E-511EAFC0A995}">
      <dgm:prSet/>
      <dgm:spPr/>
      <dgm:t>
        <a:bodyPr/>
        <a:lstStyle/>
        <a:p>
          <a:endParaRPr lang="en-US"/>
        </a:p>
      </dgm:t>
    </dgm:pt>
    <dgm:pt modelId="{1C11583C-87EB-4C53-ABBC-13ECC1A1E5D4}" type="sibTrans" cxnId="{E89E8A50-7E4F-49E4-B07E-511EAFC0A995}">
      <dgm:prSet/>
      <dgm:spPr/>
      <dgm:t>
        <a:bodyPr/>
        <a:lstStyle/>
        <a:p>
          <a:endParaRPr lang="en-US"/>
        </a:p>
      </dgm:t>
    </dgm:pt>
    <dgm:pt modelId="{EF876ADD-5C10-445D-8112-38D2FD667704}">
      <dgm:prSet phldrT="[Text]"/>
      <dgm:spPr/>
      <dgm:t>
        <a:bodyPr/>
        <a:lstStyle/>
        <a:p>
          <a:r>
            <a:rPr lang="en-US" dirty="0" smtClean="0"/>
            <a:t>Laplacian of Gaussian (LoG) operator</a:t>
          </a:r>
        </a:p>
        <a:p>
          <a:endParaRPr lang="en-US" dirty="0"/>
        </a:p>
      </dgm:t>
    </dgm:pt>
    <dgm:pt modelId="{F58CA0DA-04F2-4963-A396-28A9676F8A07}" type="parTrans" cxnId="{6151A628-7F4D-41A3-A683-1E55DFFD47A4}">
      <dgm:prSet/>
      <dgm:spPr/>
      <dgm:t>
        <a:bodyPr/>
        <a:lstStyle/>
        <a:p>
          <a:endParaRPr lang="en-US"/>
        </a:p>
      </dgm:t>
    </dgm:pt>
    <dgm:pt modelId="{4C979D0F-A417-4837-805E-B036744B654F}" type="sibTrans" cxnId="{6151A628-7F4D-41A3-A683-1E55DFFD47A4}">
      <dgm:prSet/>
      <dgm:spPr/>
      <dgm:t>
        <a:bodyPr/>
        <a:lstStyle/>
        <a:p>
          <a:endParaRPr lang="en-US"/>
        </a:p>
      </dgm:t>
    </dgm:pt>
    <dgm:pt modelId="{F6058D4A-5C3B-4B9A-ABC3-D94192D6DB37}" type="pres">
      <dgm:prSet presAssocID="{941869D9-5211-4747-90EB-B35749870907}" presName="linear" presStyleCnt="0">
        <dgm:presLayoutVars>
          <dgm:dir/>
          <dgm:animLvl val="lvl"/>
          <dgm:resizeHandles val="exact"/>
        </dgm:presLayoutVars>
      </dgm:prSet>
      <dgm:spPr/>
      <dgm:t>
        <a:bodyPr/>
        <a:lstStyle/>
        <a:p>
          <a:endParaRPr lang="en-US"/>
        </a:p>
      </dgm:t>
    </dgm:pt>
    <dgm:pt modelId="{48AC3155-0614-4367-9F01-A5887A066199}" type="pres">
      <dgm:prSet presAssocID="{1056B0C0-F0E1-4BAE-BA95-4267FF6AA0FF}" presName="parentLin" presStyleCnt="0"/>
      <dgm:spPr/>
    </dgm:pt>
    <dgm:pt modelId="{DF2DC6D0-B201-4011-B88D-2F9592E61397}" type="pres">
      <dgm:prSet presAssocID="{1056B0C0-F0E1-4BAE-BA95-4267FF6AA0FF}" presName="parentLeftMargin" presStyleLbl="node1" presStyleIdx="0" presStyleCnt="2"/>
      <dgm:spPr/>
      <dgm:t>
        <a:bodyPr/>
        <a:lstStyle/>
        <a:p>
          <a:endParaRPr lang="en-US"/>
        </a:p>
      </dgm:t>
    </dgm:pt>
    <dgm:pt modelId="{C4CB49DE-CAA9-446C-9702-654F9AA3604C}" type="pres">
      <dgm:prSet presAssocID="{1056B0C0-F0E1-4BAE-BA95-4267FF6AA0FF}" presName="parentText" presStyleLbl="node1" presStyleIdx="0" presStyleCnt="2" custScaleY="132204">
        <dgm:presLayoutVars>
          <dgm:chMax val="0"/>
          <dgm:bulletEnabled val="1"/>
        </dgm:presLayoutVars>
      </dgm:prSet>
      <dgm:spPr/>
      <dgm:t>
        <a:bodyPr/>
        <a:lstStyle/>
        <a:p>
          <a:endParaRPr lang="en-US"/>
        </a:p>
      </dgm:t>
    </dgm:pt>
    <dgm:pt modelId="{61DD1829-C6A6-46C5-9B83-EDE8C6A9595F}" type="pres">
      <dgm:prSet presAssocID="{1056B0C0-F0E1-4BAE-BA95-4267FF6AA0FF}" presName="negativeSpace" presStyleCnt="0"/>
      <dgm:spPr/>
    </dgm:pt>
    <dgm:pt modelId="{9E9DFE81-1D88-4E70-BA9A-CC83AFB907C3}" type="pres">
      <dgm:prSet presAssocID="{1056B0C0-F0E1-4BAE-BA95-4267FF6AA0FF}" presName="childText" presStyleLbl="conFgAcc1" presStyleIdx="0" presStyleCnt="2">
        <dgm:presLayoutVars>
          <dgm:bulletEnabled val="1"/>
        </dgm:presLayoutVars>
      </dgm:prSet>
      <dgm:spPr/>
    </dgm:pt>
    <dgm:pt modelId="{B62B76A0-2BF9-48E6-90D0-D97194158EAD}" type="pres">
      <dgm:prSet presAssocID="{1C11583C-87EB-4C53-ABBC-13ECC1A1E5D4}" presName="spaceBetweenRectangles" presStyleCnt="0"/>
      <dgm:spPr/>
    </dgm:pt>
    <dgm:pt modelId="{19D6FB9A-5163-41A0-BE96-2BF373C2F00E}" type="pres">
      <dgm:prSet presAssocID="{EF876ADD-5C10-445D-8112-38D2FD667704}" presName="parentLin" presStyleCnt="0"/>
      <dgm:spPr/>
    </dgm:pt>
    <dgm:pt modelId="{912436E6-6714-4CDC-A5BF-B50E1AE8E1FD}" type="pres">
      <dgm:prSet presAssocID="{EF876ADD-5C10-445D-8112-38D2FD667704}" presName="parentLeftMargin" presStyleLbl="node1" presStyleIdx="0" presStyleCnt="2"/>
      <dgm:spPr/>
      <dgm:t>
        <a:bodyPr/>
        <a:lstStyle/>
        <a:p>
          <a:endParaRPr lang="en-US"/>
        </a:p>
      </dgm:t>
    </dgm:pt>
    <dgm:pt modelId="{F7E42C0F-3FC7-48D1-85C8-FB6DF5CEBF2E}" type="pres">
      <dgm:prSet presAssocID="{EF876ADD-5C10-445D-8112-38D2FD667704}" presName="parentText" presStyleLbl="node1" presStyleIdx="1" presStyleCnt="2" custScaleY="140936">
        <dgm:presLayoutVars>
          <dgm:chMax val="0"/>
          <dgm:bulletEnabled val="1"/>
        </dgm:presLayoutVars>
      </dgm:prSet>
      <dgm:spPr/>
      <dgm:t>
        <a:bodyPr/>
        <a:lstStyle/>
        <a:p>
          <a:endParaRPr lang="en-US"/>
        </a:p>
      </dgm:t>
    </dgm:pt>
    <dgm:pt modelId="{507CB6F0-CF0E-4497-80EC-0F2DF066674E}" type="pres">
      <dgm:prSet presAssocID="{EF876ADD-5C10-445D-8112-38D2FD667704}" presName="negativeSpace" presStyleCnt="0"/>
      <dgm:spPr/>
    </dgm:pt>
    <dgm:pt modelId="{F1C8D3C0-90FB-4190-914C-7F62341ADCDA}" type="pres">
      <dgm:prSet presAssocID="{EF876ADD-5C10-445D-8112-38D2FD667704}" presName="childText" presStyleLbl="conFgAcc1" presStyleIdx="1" presStyleCnt="2">
        <dgm:presLayoutVars>
          <dgm:bulletEnabled val="1"/>
        </dgm:presLayoutVars>
      </dgm:prSet>
      <dgm:spPr/>
    </dgm:pt>
  </dgm:ptLst>
  <dgm:cxnLst>
    <dgm:cxn modelId="{E61AFB7C-948B-4CE8-B8DC-1001818B184E}" type="presOf" srcId="{1056B0C0-F0E1-4BAE-BA95-4267FF6AA0FF}" destId="{DF2DC6D0-B201-4011-B88D-2F9592E61397}" srcOrd="0" destOrd="0" presId="urn:microsoft.com/office/officeart/2005/8/layout/list1"/>
    <dgm:cxn modelId="{E89E8A50-7E4F-49E4-B07E-511EAFC0A995}" srcId="{941869D9-5211-4747-90EB-B35749870907}" destId="{1056B0C0-F0E1-4BAE-BA95-4267FF6AA0FF}" srcOrd="0" destOrd="0" parTransId="{F613023F-8EEC-44CD-87ED-B0C83C49B4AB}" sibTransId="{1C11583C-87EB-4C53-ABBC-13ECC1A1E5D4}"/>
    <dgm:cxn modelId="{6151A628-7F4D-41A3-A683-1E55DFFD47A4}" srcId="{941869D9-5211-4747-90EB-B35749870907}" destId="{EF876ADD-5C10-445D-8112-38D2FD667704}" srcOrd="1" destOrd="0" parTransId="{F58CA0DA-04F2-4963-A396-28A9676F8A07}" sibTransId="{4C979D0F-A417-4837-805E-B036744B654F}"/>
    <dgm:cxn modelId="{F7A740D7-48FC-4EB1-A614-5678722D2B06}" type="presOf" srcId="{EF876ADD-5C10-445D-8112-38D2FD667704}" destId="{912436E6-6714-4CDC-A5BF-B50E1AE8E1FD}" srcOrd="0" destOrd="0" presId="urn:microsoft.com/office/officeart/2005/8/layout/list1"/>
    <dgm:cxn modelId="{29A31A0E-964D-445B-B92F-FE3E76CD36C6}" type="presOf" srcId="{941869D9-5211-4747-90EB-B35749870907}" destId="{F6058D4A-5C3B-4B9A-ABC3-D94192D6DB37}" srcOrd="0" destOrd="0" presId="urn:microsoft.com/office/officeart/2005/8/layout/list1"/>
    <dgm:cxn modelId="{87F29F4C-ED80-4539-91F0-225589921A76}" type="presOf" srcId="{1056B0C0-F0E1-4BAE-BA95-4267FF6AA0FF}" destId="{C4CB49DE-CAA9-446C-9702-654F9AA3604C}" srcOrd="1" destOrd="0" presId="urn:microsoft.com/office/officeart/2005/8/layout/list1"/>
    <dgm:cxn modelId="{53595BDE-9B3A-4DA2-9B93-319FF74607E3}" type="presOf" srcId="{EF876ADD-5C10-445D-8112-38D2FD667704}" destId="{F7E42C0F-3FC7-48D1-85C8-FB6DF5CEBF2E}" srcOrd="1" destOrd="0" presId="urn:microsoft.com/office/officeart/2005/8/layout/list1"/>
    <dgm:cxn modelId="{77F13E27-88CA-43FF-A72E-B8CBBFF96B5A}" type="presParOf" srcId="{F6058D4A-5C3B-4B9A-ABC3-D94192D6DB37}" destId="{48AC3155-0614-4367-9F01-A5887A066199}" srcOrd="0" destOrd="0" presId="urn:microsoft.com/office/officeart/2005/8/layout/list1"/>
    <dgm:cxn modelId="{767FDF71-4D5D-4AEA-86BE-90B2FDBE11AD}" type="presParOf" srcId="{48AC3155-0614-4367-9F01-A5887A066199}" destId="{DF2DC6D0-B201-4011-B88D-2F9592E61397}" srcOrd="0" destOrd="0" presId="urn:microsoft.com/office/officeart/2005/8/layout/list1"/>
    <dgm:cxn modelId="{7454FE3F-14CF-45A3-BEF4-249E2311883B}" type="presParOf" srcId="{48AC3155-0614-4367-9F01-A5887A066199}" destId="{C4CB49DE-CAA9-446C-9702-654F9AA3604C}" srcOrd="1" destOrd="0" presId="urn:microsoft.com/office/officeart/2005/8/layout/list1"/>
    <dgm:cxn modelId="{9CFC4F03-B0BD-4111-A064-DD3754E79B7B}" type="presParOf" srcId="{F6058D4A-5C3B-4B9A-ABC3-D94192D6DB37}" destId="{61DD1829-C6A6-46C5-9B83-EDE8C6A9595F}" srcOrd="1" destOrd="0" presId="urn:microsoft.com/office/officeart/2005/8/layout/list1"/>
    <dgm:cxn modelId="{90C0D837-6B9A-45D7-9F0F-3B0CAA0593A9}" type="presParOf" srcId="{F6058D4A-5C3B-4B9A-ABC3-D94192D6DB37}" destId="{9E9DFE81-1D88-4E70-BA9A-CC83AFB907C3}" srcOrd="2" destOrd="0" presId="urn:microsoft.com/office/officeart/2005/8/layout/list1"/>
    <dgm:cxn modelId="{F04B26C8-B2E7-4C00-AF40-4998B71C9F57}" type="presParOf" srcId="{F6058D4A-5C3B-4B9A-ABC3-D94192D6DB37}" destId="{B62B76A0-2BF9-48E6-90D0-D97194158EAD}" srcOrd="3" destOrd="0" presId="urn:microsoft.com/office/officeart/2005/8/layout/list1"/>
    <dgm:cxn modelId="{998150AB-7C18-4999-AFE5-2D9AA227C184}" type="presParOf" srcId="{F6058D4A-5C3B-4B9A-ABC3-D94192D6DB37}" destId="{19D6FB9A-5163-41A0-BE96-2BF373C2F00E}" srcOrd="4" destOrd="0" presId="urn:microsoft.com/office/officeart/2005/8/layout/list1"/>
    <dgm:cxn modelId="{DFA645A8-F542-473A-81B6-285681BBF995}" type="presParOf" srcId="{19D6FB9A-5163-41A0-BE96-2BF373C2F00E}" destId="{912436E6-6714-4CDC-A5BF-B50E1AE8E1FD}" srcOrd="0" destOrd="0" presId="urn:microsoft.com/office/officeart/2005/8/layout/list1"/>
    <dgm:cxn modelId="{86EE85B2-E25C-41CD-AF7E-128951A7C2A5}" type="presParOf" srcId="{19D6FB9A-5163-41A0-BE96-2BF373C2F00E}" destId="{F7E42C0F-3FC7-48D1-85C8-FB6DF5CEBF2E}" srcOrd="1" destOrd="0" presId="urn:microsoft.com/office/officeart/2005/8/layout/list1"/>
    <dgm:cxn modelId="{2ADA6E18-5664-4AAF-B68D-F207457BE31D}" type="presParOf" srcId="{F6058D4A-5C3B-4B9A-ABC3-D94192D6DB37}" destId="{507CB6F0-CF0E-4497-80EC-0F2DF066674E}" srcOrd="5" destOrd="0" presId="urn:microsoft.com/office/officeart/2005/8/layout/list1"/>
    <dgm:cxn modelId="{7D8D883B-0072-45AC-8593-7D02B7A24A26}" type="presParOf" srcId="{F6058D4A-5C3B-4B9A-ABC3-D94192D6DB37}" destId="{F1C8D3C0-90FB-4190-914C-7F62341ADCDA}"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B4E71-BBDA-4C62-9059-1F685A781093}">
      <dsp:nvSpPr>
        <dsp:cNvPr id="0" name=""/>
        <dsp:cNvSpPr/>
      </dsp:nvSpPr>
      <dsp:spPr>
        <a:xfrm>
          <a:off x="0" y="28499"/>
          <a:ext cx="10464799" cy="7020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hlinkClick xmlns:r="http://schemas.openxmlformats.org/officeDocument/2006/relationships" r:id="" action="ppaction://hlinksldjump"/>
            </a:rPr>
            <a:t>GLCM</a:t>
          </a:r>
          <a:endParaRPr lang="en-US" sz="3000" kern="1200" dirty="0"/>
        </a:p>
      </dsp:txBody>
      <dsp:txXfrm>
        <a:off x="34269" y="62768"/>
        <a:ext cx="10396261" cy="633462"/>
      </dsp:txXfrm>
    </dsp:sp>
    <dsp:sp modelId="{7CC724D8-3209-4983-BAE4-C9456D90649C}">
      <dsp:nvSpPr>
        <dsp:cNvPr id="0" name=""/>
        <dsp:cNvSpPr/>
      </dsp:nvSpPr>
      <dsp:spPr>
        <a:xfrm>
          <a:off x="0" y="816899"/>
          <a:ext cx="10464799" cy="7020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hlinkClick xmlns:r="http://schemas.openxmlformats.org/officeDocument/2006/relationships" r:id="" action="ppaction://hlinksldjump"/>
            </a:rPr>
            <a:t>MSE</a:t>
          </a:r>
          <a:endParaRPr lang="en-US" sz="3000" kern="1200" dirty="0"/>
        </a:p>
      </dsp:txBody>
      <dsp:txXfrm>
        <a:off x="34269" y="851168"/>
        <a:ext cx="10396261" cy="633462"/>
      </dsp:txXfrm>
    </dsp:sp>
    <dsp:sp modelId="{56E85B07-EDA7-4DB5-B6C2-5064710C19C8}">
      <dsp:nvSpPr>
        <dsp:cNvPr id="0" name=""/>
        <dsp:cNvSpPr/>
      </dsp:nvSpPr>
      <dsp:spPr>
        <a:xfrm>
          <a:off x="0" y="1605299"/>
          <a:ext cx="10464799" cy="7020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hlinkClick xmlns:r="http://schemas.openxmlformats.org/officeDocument/2006/relationships" r:id="" action="ppaction://hlinksldjump"/>
            </a:rPr>
            <a:t>RICGF</a:t>
          </a:r>
          <a:endParaRPr lang="en-US" sz="3000" kern="1200" dirty="0" smtClean="0"/>
        </a:p>
      </dsp:txBody>
      <dsp:txXfrm>
        <a:off x="34269" y="1639568"/>
        <a:ext cx="10396261" cy="633462"/>
      </dsp:txXfrm>
    </dsp:sp>
    <dsp:sp modelId="{00010FC8-0920-48F2-80C6-A455FB49E9E2}">
      <dsp:nvSpPr>
        <dsp:cNvPr id="0" name=""/>
        <dsp:cNvSpPr/>
      </dsp:nvSpPr>
      <dsp:spPr>
        <a:xfrm>
          <a:off x="0" y="2393700"/>
          <a:ext cx="10464799" cy="70200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n-US" sz="3000" kern="1200" dirty="0" smtClean="0"/>
            <a:t>Edge detection</a:t>
          </a:r>
        </a:p>
      </dsp:txBody>
      <dsp:txXfrm>
        <a:off x="34269" y="2427969"/>
        <a:ext cx="10396261" cy="633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66847-7B0C-4074-B4C8-A49C53EEFADF}">
      <dsp:nvSpPr>
        <dsp:cNvPr id="0" name=""/>
        <dsp:cNvSpPr/>
      </dsp:nvSpPr>
      <dsp:spPr>
        <a:xfrm>
          <a:off x="44712" y="114305"/>
          <a:ext cx="1794458" cy="1076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Contrast (C)</a:t>
          </a:r>
          <a:endParaRPr lang="en-US" sz="1900" kern="1200" dirty="0"/>
        </a:p>
      </dsp:txBody>
      <dsp:txXfrm>
        <a:off x="44712" y="114305"/>
        <a:ext cx="1794458" cy="1076675"/>
      </dsp:txXfrm>
    </dsp:sp>
    <dsp:sp modelId="{D192F61B-0355-4DD5-8A4E-A4360A3CB56B}">
      <dsp:nvSpPr>
        <dsp:cNvPr id="0" name=""/>
        <dsp:cNvSpPr/>
      </dsp:nvSpPr>
      <dsp:spPr>
        <a:xfrm>
          <a:off x="3905507" y="114305"/>
          <a:ext cx="1794458" cy="1076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Correlation (S)</a:t>
          </a:r>
          <a:endParaRPr lang="en-US" sz="1900" kern="1200" dirty="0"/>
        </a:p>
      </dsp:txBody>
      <dsp:txXfrm>
        <a:off x="3905507" y="114305"/>
        <a:ext cx="1794458" cy="1076675"/>
      </dsp:txXfrm>
    </dsp:sp>
    <dsp:sp modelId="{41910C87-EAB2-4573-9ECE-7704CAA98DAF}">
      <dsp:nvSpPr>
        <dsp:cNvPr id="0" name=""/>
        <dsp:cNvSpPr/>
      </dsp:nvSpPr>
      <dsp:spPr>
        <a:xfrm>
          <a:off x="1975101" y="114305"/>
          <a:ext cx="1794458" cy="1076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smtClean="0"/>
            <a:t>Autocorrelation</a:t>
          </a:r>
          <a:endParaRPr lang="en-US" sz="1900" kern="1200"/>
        </a:p>
      </dsp:txBody>
      <dsp:txXfrm>
        <a:off x="1975101" y="114305"/>
        <a:ext cx="1794458" cy="1076675"/>
      </dsp:txXfrm>
    </dsp:sp>
    <dsp:sp modelId="{F42C60D7-81F4-4295-B213-4D4A76F4E7C4}">
      <dsp:nvSpPr>
        <dsp:cNvPr id="0" name=""/>
        <dsp:cNvSpPr/>
      </dsp:nvSpPr>
      <dsp:spPr>
        <a:xfrm>
          <a:off x="5835914" y="114305"/>
          <a:ext cx="1794458" cy="1076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Cluster prominence</a:t>
          </a:r>
          <a:endParaRPr lang="en-US" sz="1900" kern="1200" dirty="0"/>
        </a:p>
      </dsp:txBody>
      <dsp:txXfrm>
        <a:off x="5835914" y="114305"/>
        <a:ext cx="1794458" cy="1076675"/>
      </dsp:txXfrm>
    </dsp:sp>
    <dsp:sp modelId="{06D63B1C-ED92-48C0-99C1-C60ED969ADA3}">
      <dsp:nvSpPr>
        <dsp:cNvPr id="0" name=""/>
        <dsp:cNvSpPr/>
      </dsp:nvSpPr>
      <dsp:spPr>
        <a:xfrm>
          <a:off x="7766302" y="114305"/>
          <a:ext cx="1794458" cy="1076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Energy (E)</a:t>
          </a:r>
          <a:endParaRPr lang="en-US" sz="1900" kern="1200" dirty="0"/>
        </a:p>
      </dsp:txBody>
      <dsp:txXfrm>
        <a:off x="7766302" y="114305"/>
        <a:ext cx="1794458" cy="1076675"/>
      </dsp:txXfrm>
    </dsp:sp>
    <dsp:sp modelId="{098F422A-1877-4F8F-9A0F-E26D856C0314}">
      <dsp:nvSpPr>
        <dsp:cNvPr id="0" name=""/>
        <dsp:cNvSpPr/>
      </dsp:nvSpPr>
      <dsp:spPr>
        <a:xfrm>
          <a:off x="990266" y="1270822"/>
          <a:ext cx="1794458" cy="1076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Homogeneity (H)</a:t>
          </a:r>
          <a:endParaRPr lang="en-US" sz="1900" kern="1200" dirty="0"/>
        </a:p>
      </dsp:txBody>
      <dsp:txXfrm>
        <a:off x="990266" y="1270822"/>
        <a:ext cx="1794458" cy="1076675"/>
      </dsp:txXfrm>
    </dsp:sp>
    <dsp:sp modelId="{15C00BAA-AD52-4E60-AFEC-B9F7723C0FFC}">
      <dsp:nvSpPr>
        <dsp:cNvPr id="0" name=""/>
        <dsp:cNvSpPr/>
      </dsp:nvSpPr>
      <dsp:spPr>
        <a:xfrm>
          <a:off x="2964170" y="1270822"/>
          <a:ext cx="1794458" cy="1076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 ASM )</a:t>
          </a:r>
          <a:endParaRPr lang="en-US" sz="1900" kern="1200" dirty="0"/>
        </a:p>
      </dsp:txBody>
      <dsp:txXfrm>
        <a:off x="2964170" y="1270822"/>
        <a:ext cx="1794458" cy="1076675"/>
      </dsp:txXfrm>
    </dsp:sp>
    <dsp:sp modelId="{5DADCDBB-3920-4EF8-9347-C71557EDCF57}">
      <dsp:nvSpPr>
        <dsp:cNvPr id="0" name=""/>
        <dsp:cNvSpPr/>
      </dsp:nvSpPr>
      <dsp:spPr>
        <a:xfrm>
          <a:off x="4938074" y="1270822"/>
          <a:ext cx="1794458" cy="1076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Coarseness</a:t>
          </a:r>
          <a:endParaRPr lang="en-US" sz="1900" kern="1200" dirty="0"/>
        </a:p>
      </dsp:txBody>
      <dsp:txXfrm>
        <a:off x="4938074" y="1270822"/>
        <a:ext cx="1794458" cy="1076675"/>
      </dsp:txXfrm>
    </dsp:sp>
    <dsp:sp modelId="{F2AA45F2-6482-451B-AC0B-E367C44AB759}">
      <dsp:nvSpPr>
        <dsp:cNvPr id="0" name=""/>
        <dsp:cNvSpPr/>
      </dsp:nvSpPr>
      <dsp:spPr>
        <a:xfrm>
          <a:off x="6911979" y="1270822"/>
          <a:ext cx="1794458" cy="107667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 SSIM )</a:t>
          </a:r>
          <a:endParaRPr lang="en-US" sz="1900" kern="1200" dirty="0"/>
        </a:p>
      </dsp:txBody>
      <dsp:txXfrm>
        <a:off x="6911979" y="1270822"/>
        <a:ext cx="1794458" cy="1076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92BA6-4580-4EC3-A594-90919DC24C8F}">
      <dsp:nvSpPr>
        <dsp:cNvPr id="0" name=""/>
        <dsp:cNvSpPr/>
      </dsp:nvSpPr>
      <dsp:spPr>
        <a:xfrm>
          <a:off x="0" y="2236"/>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AD0045-9204-4073-81F9-E9C1BDE3D9CA}">
      <dsp:nvSpPr>
        <dsp:cNvPr id="0" name=""/>
        <dsp:cNvSpPr/>
      </dsp:nvSpPr>
      <dsp:spPr>
        <a:xfrm>
          <a:off x="0" y="2236"/>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 PSNR )</a:t>
          </a:r>
          <a:endParaRPr lang="en-US" sz="2000" kern="1200" dirty="0"/>
        </a:p>
      </dsp:txBody>
      <dsp:txXfrm>
        <a:off x="0" y="2236"/>
        <a:ext cx="11854687" cy="416046"/>
      </dsp:txXfrm>
    </dsp:sp>
    <dsp:sp modelId="{D7878C22-1C7B-4F8C-A66B-A820ABDB9387}">
      <dsp:nvSpPr>
        <dsp:cNvPr id="0" name=""/>
        <dsp:cNvSpPr/>
      </dsp:nvSpPr>
      <dsp:spPr>
        <a:xfrm>
          <a:off x="0" y="418283"/>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54D8FA-B15B-455B-A3EF-D73B4D82BE34}">
      <dsp:nvSpPr>
        <dsp:cNvPr id="0" name=""/>
        <dsp:cNvSpPr/>
      </dsp:nvSpPr>
      <dsp:spPr>
        <a:xfrm>
          <a:off x="0" y="418283"/>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Dice Coefficient</a:t>
          </a:r>
          <a:endParaRPr lang="en-US" sz="2000" kern="1200" dirty="0"/>
        </a:p>
      </dsp:txBody>
      <dsp:txXfrm>
        <a:off x="0" y="418283"/>
        <a:ext cx="11854687" cy="416046"/>
      </dsp:txXfrm>
    </dsp:sp>
    <dsp:sp modelId="{EFAF704C-EE59-48AF-B9A5-84C5137CC350}">
      <dsp:nvSpPr>
        <dsp:cNvPr id="0" name=""/>
        <dsp:cNvSpPr/>
      </dsp:nvSpPr>
      <dsp:spPr>
        <a:xfrm>
          <a:off x="0" y="834330"/>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31CF4B-4FC4-4340-8C03-D8CB44221DA4}">
      <dsp:nvSpPr>
        <dsp:cNvPr id="0" name=""/>
        <dsp:cNvSpPr/>
      </dsp:nvSpPr>
      <dsp:spPr>
        <a:xfrm>
          <a:off x="0" y="834330"/>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Dissimilarity</a:t>
          </a:r>
        </a:p>
      </dsp:txBody>
      <dsp:txXfrm>
        <a:off x="0" y="834330"/>
        <a:ext cx="11854687" cy="416046"/>
      </dsp:txXfrm>
    </dsp:sp>
    <dsp:sp modelId="{76EE3DD8-C90F-4068-BB01-F4CC590AF993}">
      <dsp:nvSpPr>
        <dsp:cNvPr id="0" name=""/>
        <dsp:cNvSpPr/>
      </dsp:nvSpPr>
      <dsp:spPr>
        <a:xfrm>
          <a:off x="0" y="1250377"/>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329774-77C9-4A4E-8DE6-6A289BE77E2D}">
      <dsp:nvSpPr>
        <dsp:cNvPr id="0" name=""/>
        <dsp:cNvSpPr/>
      </dsp:nvSpPr>
      <dsp:spPr>
        <a:xfrm>
          <a:off x="0" y="1250377"/>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 IBF )</a:t>
          </a:r>
          <a:endParaRPr lang="en-US" sz="2000" kern="1200" dirty="0"/>
        </a:p>
      </dsp:txBody>
      <dsp:txXfrm>
        <a:off x="0" y="1250377"/>
        <a:ext cx="11854687" cy="416046"/>
      </dsp:txXfrm>
    </dsp:sp>
    <dsp:sp modelId="{F921EF7A-7663-4B95-AE12-4AA03A28D8CC}">
      <dsp:nvSpPr>
        <dsp:cNvPr id="0" name=""/>
        <dsp:cNvSpPr/>
      </dsp:nvSpPr>
      <dsp:spPr>
        <a:xfrm>
          <a:off x="0" y="1666424"/>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87218-C023-4265-9D85-788B512A7B9C}">
      <dsp:nvSpPr>
        <dsp:cNvPr id="0" name=""/>
        <dsp:cNvSpPr/>
      </dsp:nvSpPr>
      <dsp:spPr>
        <a:xfrm>
          <a:off x="0" y="1666424"/>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Mean ( m )</a:t>
          </a:r>
          <a:endParaRPr lang="en-US" sz="2000" kern="1200" dirty="0"/>
        </a:p>
      </dsp:txBody>
      <dsp:txXfrm>
        <a:off x="0" y="1666424"/>
        <a:ext cx="11854687" cy="416046"/>
      </dsp:txXfrm>
    </dsp:sp>
    <dsp:sp modelId="{87642E5C-8C2E-4E17-828B-82335A959360}">
      <dsp:nvSpPr>
        <dsp:cNvPr id="0" name=""/>
        <dsp:cNvSpPr/>
      </dsp:nvSpPr>
      <dsp:spPr>
        <a:xfrm>
          <a:off x="0" y="2082471"/>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87933-D64F-4AF7-A668-6FB754F89789}">
      <dsp:nvSpPr>
        <dsp:cNvPr id="0" name=""/>
        <dsp:cNvSpPr/>
      </dsp:nvSpPr>
      <dsp:spPr>
        <a:xfrm>
          <a:off x="0" y="2082471"/>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Variance </a:t>
          </a:r>
          <a:endParaRPr lang="en-US" sz="2000" kern="1200" dirty="0"/>
        </a:p>
      </dsp:txBody>
      <dsp:txXfrm>
        <a:off x="0" y="2082471"/>
        <a:ext cx="11854687" cy="416046"/>
      </dsp:txXfrm>
    </dsp:sp>
    <dsp:sp modelId="{A53E9DC0-A4A6-422B-9029-0D2379960059}">
      <dsp:nvSpPr>
        <dsp:cNvPr id="0" name=""/>
        <dsp:cNvSpPr/>
      </dsp:nvSpPr>
      <dsp:spPr>
        <a:xfrm>
          <a:off x="0" y="2498517"/>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F2123F-C87A-4996-9422-D49939CFC9E7}">
      <dsp:nvSpPr>
        <dsp:cNvPr id="0" name=""/>
        <dsp:cNvSpPr/>
      </dsp:nvSpPr>
      <dsp:spPr>
        <a:xfrm>
          <a:off x="0" y="2498517"/>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 Std )</a:t>
          </a:r>
          <a:endParaRPr lang="en-US" sz="2000" kern="1200" dirty="0"/>
        </a:p>
      </dsp:txBody>
      <dsp:txXfrm>
        <a:off x="0" y="2498517"/>
        <a:ext cx="11854687" cy="416046"/>
      </dsp:txXfrm>
    </dsp:sp>
    <dsp:sp modelId="{7C9A418D-AD4B-43D8-8E87-C422BD43C3EE}">
      <dsp:nvSpPr>
        <dsp:cNvPr id="0" name=""/>
        <dsp:cNvSpPr/>
      </dsp:nvSpPr>
      <dsp:spPr>
        <a:xfrm>
          <a:off x="0" y="2914564"/>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F34AFB-30F7-4138-AC4C-CE43B46506BA}">
      <dsp:nvSpPr>
        <dsp:cNvPr id="0" name=""/>
        <dsp:cNvSpPr/>
      </dsp:nvSpPr>
      <dsp:spPr>
        <a:xfrm>
          <a:off x="0" y="2914564"/>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Skewness</a:t>
          </a:r>
          <a:endParaRPr lang="en-US" sz="2000" kern="1200" dirty="0"/>
        </a:p>
      </dsp:txBody>
      <dsp:txXfrm>
        <a:off x="0" y="2914564"/>
        <a:ext cx="11854687" cy="416046"/>
      </dsp:txXfrm>
    </dsp:sp>
    <dsp:sp modelId="{31A54EDD-6E28-475F-AA55-CC348D75C89A}">
      <dsp:nvSpPr>
        <dsp:cNvPr id="0" name=""/>
        <dsp:cNvSpPr/>
      </dsp:nvSpPr>
      <dsp:spPr>
        <a:xfrm>
          <a:off x="0" y="3330611"/>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654AC7-205E-4E7A-B1E8-4CF81C8A128E}">
      <dsp:nvSpPr>
        <dsp:cNvPr id="0" name=""/>
        <dsp:cNvSpPr/>
      </dsp:nvSpPr>
      <dsp:spPr>
        <a:xfrm>
          <a:off x="0" y="3330611"/>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Kurtosis</a:t>
          </a:r>
          <a:endParaRPr lang="en-US" sz="2000" kern="1200" dirty="0"/>
        </a:p>
      </dsp:txBody>
      <dsp:txXfrm>
        <a:off x="0" y="3330611"/>
        <a:ext cx="11854687" cy="416046"/>
      </dsp:txXfrm>
    </dsp:sp>
    <dsp:sp modelId="{D2D00419-CC22-49B8-9D08-1F99937E0689}">
      <dsp:nvSpPr>
        <dsp:cNvPr id="0" name=""/>
        <dsp:cNvSpPr/>
      </dsp:nvSpPr>
      <dsp:spPr>
        <a:xfrm>
          <a:off x="0" y="3746658"/>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241503-C673-4BEC-BE44-3D79C4DE32B0}">
      <dsp:nvSpPr>
        <dsp:cNvPr id="0" name=""/>
        <dsp:cNvSpPr/>
      </dsp:nvSpPr>
      <dsp:spPr>
        <a:xfrm>
          <a:off x="0" y="3746658"/>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 IDM )</a:t>
          </a:r>
          <a:endParaRPr lang="en-US" sz="2000" kern="1200" dirty="0"/>
        </a:p>
      </dsp:txBody>
      <dsp:txXfrm>
        <a:off x="0" y="3746658"/>
        <a:ext cx="11854687" cy="416046"/>
      </dsp:txXfrm>
    </dsp:sp>
    <dsp:sp modelId="{A819A740-7CC9-49F4-9D78-5AD91D1CBA5C}">
      <dsp:nvSpPr>
        <dsp:cNvPr id="0" name=""/>
        <dsp:cNvSpPr/>
      </dsp:nvSpPr>
      <dsp:spPr>
        <a:xfrm>
          <a:off x="0" y="4162705"/>
          <a:ext cx="118546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EED15-B7F6-4B01-A5AD-07BBEBCCF131}">
      <dsp:nvSpPr>
        <dsp:cNvPr id="0" name=""/>
        <dsp:cNvSpPr/>
      </dsp:nvSpPr>
      <dsp:spPr>
        <a:xfrm>
          <a:off x="0" y="4162705"/>
          <a:ext cx="11854687" cy="416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kern="1200" dirty="0" smtClean="0"/>
            <a:t>Entropy</a:t>
          </a:r>
          <a:endParaRPr lang="en-US" sz="2000" kern="1200" dirty="0"/>
        </a:p>
      </dsp:txBody>
      <dsp:txXfrm>
        <a:off x="0" y="4162705"/>
        <a:ext cx="11854687" cy="4160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AECA11-891E-4DF6-8A27-8FD0B331785F}">
      <dsp:nvSpPr>
        <dsp:cNvPr id="0" name=""/>
        <dsp:cNvSpPr/>
      </dsp:nvSpPr>
      <dsp:spPr>
        <a:xfrm>
          <a:off x="0" y="698448"/>
          <a:ext cx="11322303" cy="78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50A0E93-9B24-48C2-87CC-69F24464E287}">
      <dsp:nvSpPr>
        <dsp:cNvPr id="0" name=""/>
        <dsp:cNvSpPr/>
      </dsp:nvSpPr>
      <dsp:spPr>
        <a:xfrm>
          <a:off x="552703" y="0"/>
          <a:ext cx="7925612" cy="91512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9569" tIns="0" rIns="299569" bIns="0" numCol="1" spcCol="1270" anchor="ctr" anchorCtr="0">
          <a:noAutofit/>
        </a:bodyPr>
        <a:lstStyle/>
        <a:p>
          <a:pPr lvl="0" algn="l" defTabSz="1377950">
            <a:lnSpc>
              <a:spcPct val="90000"/>
            </a:lnSpc>
            <a:spcBef>
              <a:spcPct val="0"/>
            </a:spcBef>
            <a:spcAft>
              <a:spcPct val="35000"/>
            </a:spcAft>
          </a:pPr>
          <a:r>
            <a:rPr lang="en-US" sz="3100" kern="1200" dirty="0" smtClean="0"/>
            <a:t>First order edge detection or gradient based edge operator</a:t>
          </a:r>
          <a:endParaRPr lang="en-US" sz="3100" kern="1200" dirty="0"/>
        </a:p>
      </dsp:txBody>
      <dsp:txXfrm>
        <a:off x="597375" y="44672"/>
        <a:ext cx="7836268" cy="825776"/>
      </dsp:txXfrm>
    </dsp:sp>
    <dsp:sp modelId="{8DFEB789-51B8-44FB-B94F-B24B63BCDF5E}">
      <dsp:nvSpPr>
        <dsp:cNvPr id="0" name=""/>
        <dsp:cNvSpPr/>
      </dsp:nvSpPr>
      <dsp:spPr>
        <a:xfrm>
          <a:off x="0" y="2178311"/>
          <a:ext cx="11322303" cy="781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CD359F0-BDDD-4E67-88A8-4B46059AEDF1}">
      <dsp:nvSpPr>
        <dsp:cNvPr id="0" name=""/>
        <dsp:cNvSpPr/>
      </dsp:nvSpPr>
      <dsp:spPr>
        <a:xfrm>
          <a:off x="552703" y="1322290"/>
          <a:ext cx="9120715" cy="98882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9569" tIns="0" rIns="299569" bIns="0" numCol="1" spcCol="1270" anchor="t" anchorCtr="0">
          <a:noAutofit/>
        </a:bodyPr>
        <a:lstStyle/>
        <a:p>
          <a:pPr lvl="0" algn="l" defTabSz="1377950">
            <a:lnSpc>
              <a:spcPct val="90000"/>
            </a:lnSpc>
            <a:spcBef>
              <a:spcPct val="0"/>
            </a:spcBef>
            <a:spcAft>
              <a:spcPct val="35000"/>
            </a:spcAft>
          </a:pPr>
          <a:r>
            <a:rPr lang="en-US" sz="3100" kern="1200" dirty="0" smtClean="0"/>
            <a:t>Second order derivative or Zero crossing</a:t>
          </a:r>
        </a:p>
        <a:p>
          <a:pPr lvl="0" algn="l" defTabSz="1377950">
            <a:lnSpc>
              <a:spcPct val="90000"/>
            </a:lnSpc>
            <a:spcBef>
              <a:spcPct val="0"/>
            </a:spcBef>
            <a:spcAft>
              <a:spcPct val="35000"/>
            </a:spcAft>
          </a:pPr>
          <a:endParaRPr lang="en-US" sz="3100" kern="1200" dirty="0"/>
        </a:p>
      </dsp:txBody>
      <dsp:txXfrm>
        <a:off x="600973" y="1370560"/>
        <a:ext cx="9024175" cy="8922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D04BC-8864-462E-A6E6-6F31F076AC35}">
      <dsp:nvSpPr>
        <dsp:cNvPr id="0" name=""/>
        <dsp:cNvSpPr/>
      </dsp:nvSpPr>
      <dsp:spPr>
        <a:xfrm>
          <a:off x="387032" y="1656"/>
          <a:ext cx="3123604" cy="18741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Robert operator</a:t>
          </a:r>
          <a:endParaRPr lang="en-US" sz="3500" kern="1200" dirty="0"/>
        </a:p>
      </dsp:txBody>
      <dsp:txXfrm>
        <a:off x="387032" y="1656"/>
        <a:ext cx="3123604" cy="1874162"/>
      </dsp:txXfrm>
    </dsp:sp>
    <dsp:sp modelId="{E371C063-2A76-4AE2-8360-E0652BBC6522}">
      <dsp:nvSpPr>
        <dsp:cNvPr id="0" name=""/>
        <dsp:cNvSpPr/>
      </dsp:nvSpPr>
      <dsp:spPr>
        <a:xfrm>
          <a:off x="3822997" y="1656"/>
          <a:ext cx="3123604" cy="18741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Sobel operator</a:t>
          </a:r>
        </a:p>
      </dsp:txBody>
      <dsp:txXfrm>
        <a:off x="3822997" y="1656"/>
        <a:ext cx="3123604" cy="1874162"/>
      </dsp:txXfrm>
    </dsp:sp>
    <dsp:sp modelId="{58FC7115-1BB6-4B52-B9C1-181B729400F1}">
      <dsp:nvSpPr>
        <dsp:cNvPr id="0" name=""/>
        <dsp:cNvSpPr/>
      </dsp:nvSpPr>
      <dsp:spPr>
        <a:xfrm>
          <a:off x="7258962" y="1656"/>
          <a:ext cx="3123604" cy="18741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Prewitt operator</a:t>
          </a:r>
        </a:p>
        <a:p>
          <a:pPr lvl="0" algn="ctr" defTabSz="1555750">
            <a:lnSpc>
              <a:spcPct val="90000"/>
            </a:lnSpc>
            <a:spcBef>
              <a:spcPct val="0"/>
            </a:spcBef>
            <a:spcAft>
              <a:spcPct val="35000"/>
            </a:spcAft>
          </a:pPr>
          <a:endParaRPr lang="en-US" sz="3500" kern="1200" dirty="0"/>
        </a:p>
      </dsp:txBody>
      <dsp:txXfrm>
        <a:off x="7258962" y="1656"/>
        <a:ext cx="3123604" cy="1874162"/>
      </dsp:txXfrm>
    </dsp:sp>
    <dsp:sp modelId="{8B8403EA-AA57-4A86-BB21-27439A8CAAA0}">
      <dsp:nvSpPr>
        <dsp:cNvPr id="0" name=""/>
        <dsp:cNvSpPr/>
      </dsp:nvSpPr>
      <dsp:spPr>
        <a:xfrm>
          <a:off x="2105015" y="2188180"/>
          <a:ext cx="3123604" cy="18741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Kirsch Edge detection</a:t>
          </a:r>
        </a:p>
      </dsp:txBody>
      <dsp:txXfrm>
        <a:off x="2105015" y="2188180"/>
        <a:ext cx="3123604" cy="1874162"/>
      </dsp:txXfrm>
    </dsp:sp>
    <dsp:sp modelId="{9F3A66D0-AE52-4B4F-8449-E1F6B56F4CC0}">
      <dsp:nvSpPr>
        <dsp:cNvPr id="0" name=""/>
        <dsp:cNvSpPr/>
      </dsp:nvSpPr>
      <dsp:spPr>
        <a:xfrm>
          <a:off x="5540980" y="2188180"/>
          <a:ext cx="3123604" cy="187416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Robinson Edge detection</a:t>
          </a:r>
        </a:p>
      </dsp:txBody>
      <dsp:txXfrm>
        <a:off x="5540980" y="2188180"/>
        <a:ext cx="3123604" cy="18741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DFE81-1D88-4E70-BA9A-CC83AFB907C3}">
      <dsp:nvSpPr>
        <dsp:cNvPr id="0" name=""/>
        <dsp:cNvSpPr/>
      </dsp:nvSpPr>
      <dsp:spPr>
        <a:xfrm>
          <a:off x="0" y="1331467"/>
          <a:ext cx="8127999"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CB49DE-CAA9-446C-9702-654F9AA3604C}">
      <dsp:nvSpPr>
        <dsp:cNvPr id="0" name=""/>
        <dsp:cNvSpPr/>
      </dsp:nvSpPr>
      <dsp:spPr>
        <a:xfrm>
          <a:off x="406400" y="749068"/>
          <a:ext cx="5689600" cy="9366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en-US" sz="2400" kern="1200" dirty="0" smtClean="0"/>
            <a:t>Marr-Hildreth operator</a:t>
          </a:r>
        </a:p>
        <a:p>
          <a:pPr lvl="0" algn="l" defTabSz="1066800">
            <a:lnSpc>
              <a:spcPct val="90000"/>
            </a:lnSpc>
            <a:spcBef>
              <a:spcPct val="0"/>
            </a:spcBef>
            <a:spcAft>
              <a:spcPct val="35000"/>
            </a:spcAft>
          </a:pPr>
          <a:endParaRPr lang="en-US" sz="2400" kern="1200" dirty="0"/>
        </a:p>
      </dsp:txBody>
      <dsp:txXfrm>
        <a:off x="452123" y="794791"/>
        <a:ext cx="5598154" cy="845192"/>
      </dsp:txXfrm>
    </dsp:sp>
    <dsp:sp modelId="{F1C8D3C0-90FB-4190-914C-7F62341ADCDA}">
      <dsp:nvSpPr>
        <dsp:cNvPr id="0" name=""/>
        <dsp:cNvSpPr/>
      </dsp:nvSpPr>
      <dsp:spPr>
        <a:xfrm>
          <a:off x="0" y="2710131"/>
          <a:ext cx="8127999" cy="60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E42C0F-3FC7-48D1-85C8-FB6DF5CEBF2E}">
      <dsp:nvSpPr>
        <dsp:cNvPr id="0" name=""/>
        <dsp:cNvSpPr/>
      </dsp:nvSpPr>
      <dsp:spPr>
        <a:xfrm>
          <a:off x="406400" y="2065867"/>
          <a:ext cx="5689600" cy="9985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066800">
            <a:lnSpc>
              <a:spcPct val="90000"/>
            </a:lnSpc>
            <a:spcBef>
              <a:spcPct val="0"/>
            </a:spcBef>
            <a:spcAft>
              <a:spcPct val="35000"/>
            </a:spcAft>
          </a:pPr>
          <a:r>
            <a:rPr lang="en-US" sz="2400" kern="1200" dirty="0" smtClean="0"/>
            <a:t>Laplacian of Gaussian (LoG) operator</a:t>
          </a:r>
        </a:p>
        <a:p>
          <a:pPr lvl="0" algn="l" defTabSz="1066800">
            <a:lnSpc>
              <a:spcPct val="90000"/>
            </a:lnSpc>
            <a:spcBef>
              <a:spcPct val="0"/>
            </a:spcBef>
            <a:spcAft>
              <a:spcPct val="35000"/>
            </a:spcAft>
          </a:pPr>
          <a:endParaRPr lang="en-US" sz="2400" kern="1200" dirty="0"/>
        </a:p>
      </dsp:txBody>
      <dsp:txXfrm>
        <a:off x="455143" y="2114610"/>
        <a:ext cx="5592114" cy="90101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image" Target="../media/image17.png"/><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3/31/2021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xmlns="" id="{57959BA6-232B-4F70-BF77-0D8547BABE47}"/>
              </a:ext>
            </a:extLst>
          </p:cNvPr>
          <p:cNvGrpSpPr/>
          <p:nvPr userDrawn="1"/>
        </p:nvGrpSpPr>
        <p:grpSpPr>
          <a:xfrm>
            <a:off x="7814194" y="1860209"/>
            <a:ext cx="5039313" cy="4417981"/>
            <a:chOff x="7814194" y="1860209"/>
            <a:chExt cx="5039313" cy="4417981"/>
          </a:xfrm>
        </p:grpSpPr>
        <p:sp>
          <p:nvSpPr>
            <p:cNvPr id="9" name="Oval 21">
              <a:extLst>
                <a:ext uri="{FF2B5EF4-FFF2-40B4-BE49-F238E27FC236}">
                  <a16:creationId xmlns:a16="http://schemas.microsoft.com/office/drawing/2014/main" xmlns="" id="{93897E62-915F-4CC5-9F07-8F49E04B889D}"/>
                </a:ext>
              </a:extLst>
            </p:cNvPr>
            <p:cNvSpPr/>
            <p:nvPr userDrawn="1"/>
          </p:nvSpPr>
          <p:spPr>
            <a:xfrm>
              <a:off x="7814194" y="5831668"/>
              <a:ext cx="5039313" cy="44652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 name="Group 20">
              <a:extLst>
                <a:ext uri="{FF2B5EF4-FFF2-40B4-BE49-F238E27FC236}">
                  <a16:creationId xmlns:a16="http://schemas.microsoft.com/office/drawing/2014/main" xmlns="" id="{82382140-C839-400A-8B2E-049BFB8EAD19}"/>
                </a:ext>
              </a:extLst>
            </p:cNvPr>
            <p:cNvGrpSpPr/>
            <p:nvPr userDrawn="1"/>
          </p:nvGrpSpPr>
          <p:grpSpPr>
            <a:xfrm>
              <a:off x="9127830" y="1860209"/>
              <a:ext cx="2386146" cy="4194720"/>
              <a:chOff x="445712" y="1449040"/>
              <a:chExt cx="2113018" cy="3924176"/>
            </a:xfrm>
          </p:grpSpPr>
          <p:sp>
            <p:nvSpPr>
              <p:cNvPr id="3" name="Rounded Rectangle 21">
                <a:extLst>
                  <a:ext uri="{FF2B5EF4-FFF2-40B4-BE49-F238E27FC236}">
                    <a16:creationId xmlns:a16="http://schemas.microsoft.com/office/drawing/2014/main" xmlns="" id="{3E854C78-017C-4E85-AA4C-98708821A22D}"/>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4" name="Rectangle 22">
                <a:extLst>
                  <a:ext uri="{FF2B5EF4-FFF2-40B4-BE49-F238E27FC236}">
                    <a16:creationId xmlns:a16="http://schemas.microsoft.com/office/drawing/2014/main" xmlns="" id="{2417AA3E-41ED-42FF-8545-E4D79E1F8416}"/>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23">
                <a:extLst>
                  <a:ext uri="{FF2B5EF4-FFF2-40B4-BE49-F238E27FC236}">
                    <a16:creationId xmlns:a16="http://schemas.microsoft.com/office/drawing/2014/main" xmlns="" id="{EE70244F-AE91-4CB9-A7C5-91067E43DC8C}"/>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xmlns="" id="{7C044278-9947-403A-A9F5-E42FA8781D1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ounded Rectangle 25">
                  <a:extLst>
                    <a:ext uri="{FF2B5EF4-FFF2-40B4-BE49-F238E27FC236}">
                      <a16:creationId xmlns:a16="http://schemas.microsoft.com/office/drawing/2014/main" xmlns="" id="{D6F132C7-721E-49E2-AA0B-EE06506F1A91}"/>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grpSp>
      <p:sp>
        <p:nvSpPr>
          <p:cNvPr id="8" name="Picture Placeholder 2">
            <a:extLst>
              <a:ext uri="{FF2B5EF4-FFF2-40B4-BE49-F238E27FC236}">
                <a16:creationId xmlns:a16="http://schemas.microsoft.com/office/drawing/2014/main" xmlns="" id="{03978C51-C682-4269-91E7-F2B469FA6D09}"/>
              </a:ext>
            </a:extLst>
          </p:cNvPr>
          <p:cNvSpPr>
            <a:spLocks noGrp="1"/>
          </p:cNvSpPr>
          <p:nvPr>
            <p:ph type="pic" idx="11" hasCustomPrompt="1"/>
          </p:nvPr>
        </p:nvSpPr>
        <p:spPr>
          <a:xfrm>
            <a:off x="9245573" y="2187162"/>
            <a:ext cx="2149921" cy="3394441"/>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0" name="Text Placeholder 9">
            <a:extLst>
              <a:ext uri="{FF2B5EF4-FFF2-40B4-BE49-F238E27FC236}">
                <a16:creationId xmlns:a16="http://schemas.microsoft.com/office/drawing/2014/main" xmlns="" id="{F2EE02A6-0378-430E-AD17-85DF18090E8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6" name="Oval 21">
            <a:extLst>
              <a:ext uri="{FF2B5EF4-FFF2-40B4-BE49-F238E27FC236}">
                <a16:creationId xmlns:a16="http://schemas.microsoft.com/office/drawing/2014/main" xmlns="" id="{35D01421-1CD6-4AF5-BF05-34C1F2A05DDC}"/>
              </a:ext>
            </a:extLst>
          </p:cNvPr>
          <p:cNvSpPr/>
          <p:nvPr userDrawn="1"/>
        </p:nvSpPr>
        <p:spPr>
          <a:xfrm>
            <a:off x="189531" y="5988784"/>
            <a:ext cx="5906469" cy="52335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 name="Group 6">
            <a:extLst>
              <a:ext uri="{FF2B5EF4-FFF2-40B4-BE49-F238E27FC236}">
                <a16:creationId xmlns:a16="http://schemas.microsoft.com/office/drawing/2014/main" xmlns="" id="{761629A3-B767-4300-9C7C-9ADDAB92B4F0}"/>
              </a:ext>
            </a:extLst>
          </p:cNvPr>
          <p:cNvGrpSpPr/>
          <p:nvPr userDrawn="1"/>
        </p:nvGrpSpPr>
        <p:grpSpPr>
          <a:xfrm>
            <a:off x="826539" y="3545781"/>
            <a:ext cx="4890622" cy="2687065"/>
            <a:chOff x="-548507" y="477868"/>
            <a:chExt cx="11570449" cy="6357177"/>
          </a:xfrm>
        </p:grpSpPr>
        <p:sp>
          <p:nvSpPr>
            <p:cNvPr id="8" name="Freeform: Shape 7">
              <a:extLst>
                <a:ext uri="{FF2B5EF4-FFF2-40B4-BE49-F238E27FC236}">
                  <a16:creationId xmlns:a16="http://schemas.microsoft.com/office/drawing/2014/main" xmlns="" id="{CF1B2B7B-D361-42C4-91D5-C21E6AFA596D}"/>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EF3302AC-9147-4C37-B7CD-BDD91327645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xmlns="" id="{0F2E56BD-3EE7-438A-A2BE-E0B24403062B}"/>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xmlns="" id="{22518E45-015D-4586-9460-F00575EFDD9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xmlns="" id="{58E29BC3-7488-4088-B981-510EAE5EF1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xmlns="" id="{FF8D7254-1AA8-4D9D-8BEA-82F164D8F6A5}"/>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xmlns="" id="{ADDFD483-FDBD-49B7-8A75-D1FEEACE80C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xmlns="" id="{628EA149-839F-4F9B-98C7-79828F7FA255}"/>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5C75EDE9-A590-48A3-B182-70994D6E91D5}"/>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xmlns="" id="{627CB49D-5B4E-49DE-A4FF-5F70FC8BD44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xmlns="" id="{A0F44E2B-77CD-49A4-B107-ADDC7D530D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xmlns="" id="{BBB65067-7972-49DB-9E5A-328DB1FEC6F5}"/>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xmlns="" id="{21212B88-2185-47FE-85B2-1D4E848291DC}"/>
              </a:ext>
            </a:extLst>
          </p:cNvPr>
          <p:cNvSpPr>
            <a:spLocks noGrp="1"/>
          </p:cNvSpPr>
          <p:nvPr>
            <p:ph type="pic" idx="13" hasCustomPrompt="1"/>
          </p:nvPr>
        </p:nvSpPr>
        <p:spPr>
          <a:xfrm>
            <a:off x="1476563" y="3682168"/>
            <a:ext cx="3595770" cy="219171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0974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xmlns=""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xmlns=""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xmlns=""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xmlns=""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a:prstGeom prst="rect">
            <a:avLst/>
          </a:prstGeo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9F73662B-117F-4937-A009-50984D2321BC}" type="datetimeFigureOut">
              <a:rPr lang="en-US" smtClean="0"/>
              <a:t>4/1/2021</a:t>
            </a:fld>
            <a:endParaRPr lang="en-US"/>
          </a:p>
        </p:txBody>
      </p:sp>
      <p:sp>
        <p:nvSpPr>
          <p:cNvPr id="4" name="Footer Placeholder 3"/>
          <p:cNvSpPr>
            <a:spLocks noGrp="1"/>
          </p:cNvSpPr>
          <p:nvPr>
            <p:ph type="ftr" sz="quarter" idx="11"/>
          </p:nvPr>
        </p:nvSpPr>
        <p:spPr>
          <a:xfrm>
            <a:off x="3556000" y="6356351"/>
            <a:ext cx="44704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0566400" y="6356351"/>
            <a:ext cx="1016000" cy="365125"/>
          </a:xfrm>
          <a:prstGeom prst="rect">
            <a:avLst/>
          </a:prstGeom>
        </p:spPr>
        <p:txBody>
          <a:bodyPr/>
          <a:lstStyle/>
          <a:p>
            <a:fld id="{1281BABE-87CC-4EDC-AD9D-9302718769E3}" type="slidenum">
              <a:rPr lang="en-US" smtClean="0"/>
              <a:t>‹#›</a:t>
            </a:fld>
            <a:endParaRPr lang="en-US"/>
          </a:p>
        </p:txBody>
      </p:sp>
    </p:spTree>
    <p:extLst>
      <p:ext uri="{BB962C8B-B14F-4D97-AF65-F5344CB8AC3E}">
        <p14:creationId xmlns:p14="http://schemas.microsoft.com/office/powerpoint/2010/main" val="315018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9F73662B-117F-4937-A009-50984D2321BC}" type="datetimeFigureOut">
              <a:rPr lang="en-US" smtClean="0"/>
              <a:t>4/1/2021</a:t>
            </a:fld>
            <a:endParaRPr lang="en-US"/>
          </a:p>
        </p:txBody>
      </p:sp>
      <p:sp>
        <p:nvSpPr>
          <p:cNvPr id="3" name="Footer Placeholder 2"/>
          <p:cNvSpPr>
            <a:spLocks noGrp="1"/>
          </p:cNvSpPr>
          <p:nvPr>
            <p:ph type="ftr" sz="quarter" idx="11"/>
          </p:nvPr>
        </p:nvSpPr>
        <p:spPr>
          <a:xfrm>
            <a:off x="3556000" y="6356351"/>
            <a:ext cx="44704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0566400" y="6356351"/>
            <a:ext cx="1016000" cy="365125"/>
          </a:xfrm>
          <a:prstGeom prst="rect">
            <a:avLst/>
          </a:prstGeom>
        </p:spPr>
        <p:txBody>
          <a:bodyPr/>
          <a:lstStyle/>
          <a:p>
            <a:fld id="{1281BABE-87CC-4EDC-AD9D-9302718769E3}" type="slidenum">
              <a:rPr lang="en-US" smtClean="0"/>
              <a:t>‹#›</a:t>
            </a:fld>
            <a:endParaRPr lang="en-US"/>
          </a:p>
        </p:txBody>
      </p:sp>
    </p:spTree>
    <p:extLst>
      <p:ext uri="{BB962C8B-B14F-4D97-AF65-F5344CB8AC3E}">
        <p14:creationId xmlns:p14="http://schemas.microsoft.com/office/powerpoint/2010/main" val="1675901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xmlns=""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xmlns=""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5" name="Picture Placeholder 2">
            <a:extLst>
              <a:ext uri="{FF2B5EF4-FFF2-40B4-BE49-F238E27FC236}">
                <a16:creationId xmlns:a16="http://schemas.microsoft.com/office/drawing/2014/main" xmlns="" id="{F190D85C-31EB-4A75-915E-2C95A096231B}"/>
              </a:ext>
            </a:extLst>
          </p:cNvPr>
          <p:cNvSpPr>
            <a:spLocks noGrp="1"/>
          </p:cNvSpPr>
          <p:nvPr>
            <p:ph type="pic" idx="11" hasCustomPrompt="1"/>
          </p:nvPr>
        </p:nvSpPr>
        <p:spPr>
          <a:xfrm>
            <a:off x="995114"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xmlns="" id="{F354F78E-D5D6-4FC3-A4CA-5AE593088A5D}"/>
              </a:ext>
            </a:extLst>
          </p:cNvPr>
          <p:cNvSpPr>
            <a:spLocks noGrp="1"/>
          </p:cNvSpPr>
          <p:nvPr>
            <p:ph type="pic" idx="12" hasCustomPrompt="1"/>
          </p:nvPr>
        </p:nvSpPr>
        <p:spPr>
          <a:xfrm>
            <a:off x="3840865"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7" name="Picture Placeholder 2">
            <a:extLst>
              <a:ext uri="{FF2B5EF4-FFF2-40B4-BE49-F238E27FC236}">
                <a16:creationId xmlns:a16="http://schemas.microsoft.com/office/drawing/2014/main" xmlns="" id="{BB111915-AB98-4076-9063-98C133143B0C}"/>
              </a:ext>
            </a:extLst>
          </p:cNvPr>
          <p:cNvSpPr>
            <a:spLocks noGrp="1"/>
          </p:cNvSpPr>
          <p:nvPr>
            <p:ph type="pic" idx="13" hasCustomPrompt="1"/>
          </p:nvPr>
        </p:nvSpPr>
        <p:spPr>
          <a:xfrm>
            <a:off x="6686616"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8" name="Picture Placeholder 2">
            <a:extLst>
              <a:ext uri="{FF2B5EF4-FFF2-40B4-BE49-F238E27FC236}">
                <a16:creationId xmlns:a16="http://schemas.microsoft.com/office/drawing/2014/main" xmlns="" id="{785EB07C-AC33-4480-B733-D1796F4650BB}"/>
              </a:ext>
            </a:extLst>
          </p:cNvPr>
          <p:cNvSpPr>
            <a:spLocks noGrp="1"/>
          </p:cNvSpPr>
          <p:nvPr>
            <p:ph type="pic" idx="14" hasCustomPrompt="1"/>
          </p:nvPr>
        </p:nvSpPr>
        <p:spPr>
          <a:xfrm>
            <a:off x="9532368" y="2392774"/>
            <a:ext cx="1711826" cy="1711826"/>
          </a:xfrm>
          <a:prstGeom prst="ellipse">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2_Images &amp; Contents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xmlns="" id="{788AB1E1-8148-49E9-95FD-6804674767E4}"/>
              </a:ext>
            </a:extLst>
          </p:cNvPr>
          <p:cNvSpPr>
            <a:spLocks noGrp="1"/>
          </p:cNvSpPr>
          <p:nvPr>
            <p:ph type="pic" sz="quarter" idx="44" hasCustomPrompt="1"/>
          </p:nvPr>
        </p:nvSpPr>
        <p:spPr>
          <a:xfrm>
            <a:off x="678235" y="635634"/>
            <a:ext cx="6379790" cy="5586731"/>
          </a:xfrm>
          <a:custGeom>
            <a:avLst/>
            <a:gdLst>
              <a:gd name="connsiteX0" fmla="*/ 5582316 w 6379790"/>
              <a:gd name="connsiteY0" fmla="*/ 4788536 h 5586731"/>
              <a:gd name="connsiteX1" fmla="*/ 6379790 w 6379790"/>
              <a:gd name="connsiteY1" fmla="*/ 4788536 h 5586731"/>
              <a:gd name="connsiteX2" fmla="*/ 6379790 w 6379790"/>
              <a:gd name="connsiteY2" fmla="*/ 5586731 h 5586731"/>
              <a:gd name="connsiteX3" fmla="*/ 5582316 w 6379790"/>
              <a:gd name="connsiteY3" fmla="*/ 5586731 h 5586731"/>
              <a:gd name="connsiteX4" fmla="*/ 3189895 w 6379790"/>
              <a:gd name="connsiteY4" fmla="*/ 3990341 h 5586731"/>
              <a:gd name="connsiteX5" fmla="*/ 3189895 w 6379790"/>
              <a:gd name="connsiteY5" fmla="*/ 4788536 h 5586731"/>
              <a:gd name="connsiteX6" fmla="*/ 3987368 w 6379790"/>
              <a:gd name="connsiteY6" fmla="*/ 4788536 h 5586731"/>
              <a:gd name="connsiteX7" fmla="*/ 3987368 w 6379790"/>
              <a:gd name="connsiteY7" fmla="*/ 3990341 h 5586731"/>
              <a:gd name="connsiteX8" fmla="*/ 5582316 w 6379790"/>
              <a:gd name="connsiteY8" fmla="*/ 3192146 h 5586731"/>
              <a:gd name="connsiteX9" fmla="*/ 6379790 w 6379790"/>
              <a:gd name="connsiteY9" fmla="*/ 3192146 h 5586731"/>
              <a:gd name="connsiteX10" fmla="*/ 6379790 w 6379790"/>
              <a:gd name="connsiteY10" fmla="*/ 3990341 h 5586731"/>
              <a:gd name="connsiteX11" fmla="*/ 5582316 w 6379790"/>
              <a:gd name="connsiteY11" fmla="*/ 3990341 h 5586731"/>
              <a:gd name="connsiteX12" fmla="*/ 5582316 w 6379790"/>
              <a:gd name="connsiteY12" fmla="*/ 0 h 5586731"/>
              <a:gd name="connsiteX13" fmla="*/ 6379790 w 6379790"/>
              <a:gd name="connsiteY13" fmla="*/ 0 h 5586731"/>
              <a:gd name="connsiteX14" fmla="*/ 6379790 w 6379790"/>
              <a:gd name="connsiteY14" fmla="*/ 797565 h 5586731"/>
              <a:gd name="connsiteX15" fmla="*/ 5582316 w 6379790"/>
              <a:gd name="connsiteY15" fmla="*/ 797565 h 5586731"/>
              <a:gd name="connsiteX16" fmla="*/ 0 w 6379790"/>
              <a:gd name="connsiteY16" fmla="*/ 0 h 5586731"/>
              <a:gd name="connsiteX17" fmla="*/ 2392421 w 6379790"/>
              <a:gd name="connsiteY17" fmla="*/ 0 h 5586731"/>
              <a:gd name="connsiteX18" fmla="*/ 2392421 w 6379790"/>
              <a:gd name="connsiteY18" fmla="*/ 797563 h 5586731"/>
              <a:gd name="connsiteX19" fmla="*/ 3189895 w 6379790"/>
              <a:gd name="connsiteY19" fmla="*/ 797563 h 5586731"/>
              <a:gd name="connsiteX20" fmla="*/ 3189895 w 6379790"/>
              <a:gd name="connsiteY20" fmla="*/ 0 h 5586731"/>
              <a:gd name="connsiteX21" fmla="*/ 4784842 w 6379790"/>
              <a:gd name="connsiteY21" fmla="*/ 0 h 5586731"/>
              <a:gd name="connsiteX22" fmla="*/ 4784842 w 6379790"/>
              <a:gd name="connsiteY22" fmla="*/ 797565 h 5586731"/>
              <a:gd name="connsiteX23" fmla="*/ 3987369 w 6379790"/>
              <a:gd name="connsiteY23" fmla="*/ 797565 h 5586731"/>
              <a:gd name="connsiteX24" fmla="*/ 3987369 w 6379790"/>
              <a:gd name="connsiteY24" fmla="*/ 1595756 h 5586731"/>
              <a:gd name="connsiteX25" fmla="*/ 4784842 w 6379790"/>
              <a:gd name="connsiteY25" fmla="*/ 1595756 h 5586731"/>
              <a:gd name="connsiteX26" fmla="*/ 4784842 w 6379790"/>
              <a:gd name="connsiteY26" fmla="*/ 797565 h 5586731"/>
              <a:gd name="connsiteX27" fmla="*/ 5582316 w 6379790"/>
              <a:gd name="connsiteY27" fmla="*/ 797565 h 5586731"/>
              <a:gd name="connsiteX28" fmla="*/ 5582316 w 6379790"/>
              <a:gd name="connsiteY28" fmla="*/ 1595756 h 5586731"/>
              <a:gd name="connsiteX29" fmla="*/ 6379790 w 6379790"/>
              <a:gd name="connsiteY29" fmla="*/ 1595756 h 5586731"/>
              <a:gd name="connsiteX30" fmla="*/ 6379790 w 6379790"/>
              <a:gd name="connsiteY30" fmla="*/ 2393951 h 5586731"/>
              <a:gd name="connsiteX31" fmla="*/ 5582316 w 6379790"/>
              <a:gd name="connsiteY31" fmla="*/ 2393951 h 5586731"/>
              <a:gd name="connsiteX32" fmla="*/ 5582316 w 6379790"/>
              <a:gd name="connsiteY32" fmla="*/ 3192146 h 5586731"/>
              <a:gd name="connsiteX33" fmla="*/ 4784842 w 6379790"/>
              <a:gd name="connsiteY33" fmla="*/ 3192146 h 5586731"/>
              <a:gd name="connsiteX34" fmla="*/ 4784842 w 6379790"/>
              <a:gd name="connsiteY34" fmla="*/ 2393951 h 5586731"/>
              <a:gd name="connsiteX35" fmla="*/ 3987369 w 6379790"/>
              <a:gd name="connsiteY35" fmla="*/ 2393951 h 5586731"/>
              <a:gd name="connsiteX36" fmla="*/ 3987369 w 6379790"/>
              <a:gd name="connsiteY36" fmla="*/ 3192146 h 5586731"/>
              <a:gd name="connsiteX37" fmla="*/ 4784842 w 6379790"/>
              <a:gd name="connsiteY37" fmla="*/ 3192146 h 5586731"/>
              <a:gd name="connsiteX38" fmla="*/ 4784842 w 6379790"/>
              <a:gd name="connsiteY38" fmla="*/ 3990341 h 5586731"/>
              <a:gd name="connsiteX39" fmla="*/ 5582316 w 6379790"/>
              <a:gd name="connsiteY39" fmla="*/ 3990341 h 5586731"/>
              <a:gd name="connsiteX40" fmla="*/ 5582316 w 6379790"/>
              <a:gd name="connsiteY40" fmla="*/ 4788536 h 5586731"/>
              <a:gd name="connsiteX41" fmla="*/ 4784842 w 6379790"/>
              <a:gd name="connsiteY41" fmla="*/ 4788536 h 5586731"/>
              <a:gd name="connsiteX42" fmla="*/ 4784842 w 6379790"/>
              <a:gd name="connsiteY42" fmla="*/ 5586731 h 5586731"/>
              <a:gd name="connsiteX43" fmla="*/ 3987369 w 6379790"/>
              <a:gd name="connsiteY43" fmla="*/ 5586731 h 5586731"/>
              <a:gd name="connsiteX44" fmla="*/ 3987368 w 6379790"/>
              <a:gd name="connsiteY44" fmla="*/ 5586731 h 5586731"/>
              <a:gd name="connsiteX45" fmla="*/ 3189895 w 6379790"/>
              <a:gd name="connsiteY45" fmla="*/ 5586731 h 5586731"/>
              <a:gd name="connsiteX46" fmla="*/ 2392421 w 6379790"/>
              <a:gd name="connsiteY46" fmla="*/ 5586731 h 5586731"/>
              <a:gd name="connsiteX47" fmla="*/ 1594947 w 6379790"/>
              <a:gd name="connsiteY47" fmla="*/ 5586731 h 5586731"/>
              <a:gd name="connsiteX48" fmla="*/ 1594947 w 6379790"/>
              <a:gd name="connsiteY48" fmla="*/ 4788536 h 5586731"/>
              <a:gd name="connsiteX49" fmla="*/ 797474 w 6379790"/>
              <a:gd name="connsiteY49" fmla="*/ 4788536 h 5586731"/>
              <a:gd name="connsiteX50" fmla="*/ 797474 w 6379790"/>
              <a:gd name="connsiteY50" fmla="*/ 5586731 h 5586731"/>
              <a:gd name="connsiteX51" fmla="*/ 0 w 6379790"/>
              <a:gd name="connsiteY51" fmla="*/ 5586731 h 5586731"/>
              <a:gd name="connsiteX52" fmla="*/ 0 w 6379790"/>
              <a:gd name="connsiteY52" fmla="*/ 4788536 h 5586731"/>
              <a:gd name="connsiteX53" fmla="*/ 0 w 6379790"/>
              <a:gd name="connsiteY53" fmla="*/ 3990341 h 5586731"/>
              <a:gd name="connsiteX54" fmla="*/ 0 w 6379790"/>
              <a:gd name="connsiteY54" fmla="*/ 3192146 h 5586731"/>
              <a:gd name="connsiteX55" fmla="*/ 0 w 6379790"/>
              <a:gd name="connsiteY55" fmla="*/ 2393951 h 5586731"/>
              <a:gd name="connsiteX56" fmla="*/ 797473 w 6379790"/>
              <a:gd name="connsiteY56" fmla="*/ 2393951 h 5586731"/>
              <a:gd name="connsiteX57" fmla="*/ 797473 w 6379790"/>
              <a:gd name="connsiteY57" fmla="*/ 1595756 h 5586731"/>
              <a:gd name="connsiteX58" fmla="*/ 0 w 6379790"/>
              <a:gd name="connsiteY58" fmla="*/ 1595756 h 5586731"/>
              <a:gd name="connsiteX59" fmla="*/ 0 w 6379790"/>
              <a:gd name="connsiteY59" fmla="*/ 797562 h 5586731"/>
              <a:gd name="connsiteX60" fmla="*/ 0 w 6379790"/>
              <a:gd name="connsiteY60" fmla="*/ 797561 h 558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79790" h="5586731">
                <a:moveTo>
                  <a:pt x="5582316" y="4788536"/>
                </a:moveTo>
                <a:lnTo>
                  <a:pt x="6379790" y="4788536"/>
                </a:lnTo>
                <a:lnTo>
                  <a:pt x="6379790" y="5586731"/>
                </a:lnTo>
                <a:lnTo>
                  <a:pt x="5582316" y="5586731"/>
                </a:lnTo>
                <a:close/>
                <a:moveTo>
                  <a:pt x="3189895" y="3990341"/>
                </a:moveTo>
                <a:lnTo>
                  <a:pt x="3189895" y="4788536"/>
                </a:lnTo>
                <a:lnTo>
                  <a:pt x="3987368" y="4788536"/>
                </a:lnTo>
                <a:lnTo>
                  <a:pt x="3987368" y="3990341"/>
                </a:lnTo>
                <a:close/>
                <a:moveTo>
                  <a:pt x="5582316" y="3192146"/>
                </a:moveTo>
                <a:lnTo>
                  <a:pt x="6379790" y="3192146"/>
                </a:lnTo>
                <a:lnTo>
                  <a:pt x="6379790" y="3990341"/>
                </a:lnTo>
                <a:lnTo>
                  <a:pt x="5582316" y="3990341"/>
                </a:lnTo>
                <a:close/>
                <a:moveTo>
                  <a:pt x="5582316" y="0"/>
                </a:moveTo>
                <a:lnTo>
                  <a:pt x="6379790" y="0"/>
                </a:lnTo>
                <a:lnTo>
                  <a:pt x="6379790" y="797565"/>
                </a:lnTo>
                <a:lnTo>
                  <a:pt x="5582316" y="797565"/>
                </a:lnTo>
                <a:close/>
                <a:moveTo>
                  <a:pt x="0" y="0"/>
                </a:moveTo>
                <a:lnTo>
                  <a:pt x="2392421" y="0"/>
                </a:lnTo>
                <a:lnTo>
                  <a:pt x="2392421" y="797563"/>
                </a:lnTo>
                <a:lnTo>
                  <a:pt x="3189895" y="797563"/>
                </a:lnTo>
                <a:lnTo>
                  <a:pt x="3189895" y="0"/>
                </a:lnTo>
                <a:lnTo>
                  <a:pt x="4784842" y="0"/>
                </a:lnTo>
                <a:lnTo>
                  <a:pt x="4784842" y="797565"/>
                </a:lnTo>
                <a:lnTo>
                  <a:pt x="3987369" y="797565"/>
                </a:lnTo>
                <a:lnTo>
                  <a:pt x="3987369" y="1595756"/>
                </a:lnTo>
                <a:lnTo>
                  <a:pt x="4784842" y="1595756"/>
                </a:lnTo>
                <a:lnTo>
                  <a:pt x="4784842" y="797565"/>
                </a:lnTo>
                <a:lnTo>
                  <a:pt x="5582316" y="797565"/>
                </a:lnTo>
                <a:lnTo>
                  <a:pt x="5582316" y="1595756"/>
                </a:lnTo>
                <a:lnTo>
                  <a:pt x="6379790" y="1595756"/>
                </a:lnTo>
                <a:lnTo>
                  <a:pt x="6379790" y="2393951"/>
                </a:lnTo>
                <a:lnTo>
                  <a:pt x="5582316" y="2393951"/>
                </a:lnTo>
                <a:lnTo>
                  <a:pt x="5582316" y="3192146"/>
                </a:lnTo>
                <a:lnTo>
                  <a:pt x="4784842" y="3192146"/>
                </a:lnTo>
                <a:lnTo>
                  <a:pt x="4784842" y="2393951"/>
                </a:lnTo>
                <a:lnTo>
                  <a:pt x="3987369" y="2393951"/>
                </a:lnTo>
                <a:lnTo>
                  <a:pt x="3987369" y="3192146"/>
                </a:lnTo>
                <a:lnTo>
                  <a:pt x="4784842" y="3192146"/>
                </a:lnTo>
                <a:lnTo>
                  <a:pt x="4784842" y="3990341"/>
                </a:lnTo>
                <a:lnTo>
                  <a:pt x="5582316" y="3990341"/>
                </a:lnTo>
                <a:lnTo>
                  <a:pt x="5582316" y="4788536"/>
                </a:lnTo>
                <a:lnTo>
                  <a:pt x="4784842" y="4788536"/>
                </a:lnTo>
                <a:lnTo>
                  <a:pt x="4784842" y="5586731"/>
                </a:lnTo>
                <a:lnTo>
                  <a:pt x="3987369" y="5586731"/>
                </a:lnTo>
                <a:lnTo>
                  <a:pt x="3987368" y="5586731"/>
                </a:lnTo>
                <a:lnTo>
                  <a:pt x="3189895" y="5586731"/>
                </a:lnTo>
                <a:lnTo>
                  <a:pt x="2392421" y="5586731"/>
                </a:lnTo>
                <a:lnTo>
                  <a:pt x="1594947" y="5586731"/>
                </a:lnTo>
                <a:lnTo>
                  <a:pt x="1594947" y="4788536"/>
                </a:lnTo>
                <a:lnTo>
                  <a:pt x="797474" y="4788536"/>
                </a:lnTo>
                <a:lnTo>
                  <a:pt x="797474" y="5586731"/>
                </a:lnTo>
                <a:lnTo>
                  <a:pt x="0" y="5586731"/>
                </a:lnTo>
                <a:lnTo>
                  <a:pt x="0" y="4788536"/>
                </a:lnTo>
                <a:lnTo>
                  <a:pt x="0" y="3990341"/>
                </a:lnTo>
                <a:lnTo>
                  <a:pt x="0" y="3192146"/>
                </a:lnTo>
                <a:lnTo>
                  <a:pt x="0" y="2393951"/>
                </a:lnTo>
                <a:lnTo>
                  <a:pt x="797473" y="2393951"/>
                </a:lnTo>
                <a:lnTo>
                  <a:pt x="797473" y="1595756"/>
                </a:lnTo>
                <a:lnTo>
                  <a:pt x="0" y="1595756"/>
                </a:lnTo>
                <a:lnTo>
                  <a:pt x="0" y="797562"/>
                </a:lnTo>
                <a:lnTo>
                  <a:pt x="0" y="79756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1937324890"/>
      </p:ext>
    </p:extLst>
  </p:cSld>
  <p:clrMapOvr>
    <a:masterClrMapping/>
  </p:clrMapOvr>
  <p:extLst>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80" r:id="rId7"/>
    <p:sldLayoutId id="2147483681" r:id="rId8"/>
    <p:sldLayoutId id="2147483682" r:id="rId9"/>
    <p:sldLayoutId id="2147483684" r:id="rId10"/>
    <p:sldLayoutId id="2147483685" r:id="rId11"/>
    <p:sldLayoutId id="2147483686" r:id="rId12"/>
    <p:sldLayoutId id="2147483687" r:id="rId13"/>
    <p:sldLayoutId id="2147483688" r:id="rId14"/>
    <p:sldLayoutId id="2147483671" r:id="rId15"/>
    <p:sldLayoutId id="2147483672" r:id="rId16"/>
    <p:sldLayoutId id="2147483691" r:id="rId17"/>
    <p:sldLayoutId id="2147483692"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hyperlink" Target="http://www.nlm.nih.gov/medlineplus/ency/article/003093.htm" TargetMode="External"/><Relationship Id="rId3" Type="http://schemas.openxmlformats.org/officeDocument/2006/relationships/image" Target="../media/image15.png"/><Relationship Id="rId7" Type="http://schemas.openxmlformats.org/officeDocument/2006/relationships/hyperlink" Target="http://en.wikipedia.org/wiki/Hemiplegia" TargetMode="External"/><Relationship Id="rId12" Type="http://schemas.openxmlformats.org/officeDocument/2006/relationships/image" Target="../media/image16.png"/><Relationship Id="rId2" Type="http://schemas.openxmlformats.org/officeDocument/2006/relationships/hyperlink" Target="http://www.nlm.nih.gov/medlineplus/ency/article/002327.htm" TargetMode="External"/><Relationship Id="rId1" Type="http://schemas.openxmlformats.org/officeDocument/2006/relationships/slideLayout" Target="../slideLayouts/slideLayout3.xml"/><Relationship Id="rId6" Type="http://schemas.openxmlformats.org/officeDocument/2006/relationships/hyperlink" Target="http://en.wikipedia.org/wiki/Convulsion" TargetMode="External"/><Relationship Id="rId11" Type="http://schemas.openxmlformats.org/officeDocument/2006/relationships/hyperlink" Target="http://en.wikipedia.org/wiki/Orientation_(mental)#Disorientation" TargetMode="External"/><Relationship Id="rId5" Type="http://schemas.openxmlformats.org/officeDocument/2006/relationships/hyperlink" Target="http://www.nlm.nih.gov/medlineplus/seizures.html" TargetMode="External"/><Relationship Id="rId10" Type="http://schemas.openxmlformats.org/officeDocument/2006/relationships/hyperlink" Target="http://www.nlm.nih.gov/medlineplus/ency/article/003205.htm" TargetMode="External"/><Relationship Id="rId4" Type="http://schemas.openxmlformats.org/officeDocument/2006/relationships/hyperlink" Target="http://www.nlm.nih.gov/medlineplus/ency/article/003024.htm" TargetMode="External"/><Relationship Id="rId9" Type="http://schemas.openxmlformats.org/officeDocument/2006/relationships/hyperlink" Target="http://www.nlm.nih.gov/medlineplus/ency/article/003117.ht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oleObject" Target="../embeddings/oleObject6.bin"/><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oleObject" Target="../embeddings/oleObject1.bin"/><Relationship Id="rId21" Type="http://schemas.openxmlformats.org/officeDocument/2006/relationships/oleObject" Target="../embeddings/oleObject10.bin"/><Relationship Id="rId34" Type="http://schemas.openxmlformats.org/officeDocument/2006/relationships/image" Target="../media/image32.png"/><Relationship Id="rId7" Type="http://schemas.openxmlformats.org/officeDocument/2006/relationships/oleObject" Target="../embeddings/oleObject3.bin"/><Relationship Id="rId12" Type="http://schemas.openxmlformats.org/officeDocument/2006/relationships/image" Target="../media/image21.png"/><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oleObject" Target="../embeddings/oleObject16.bin"/><Relationship Id="rId2" Type="http://schemas.openxmlformats.org/officeDocument/2006/relationships/slideLayout" Target="../slideLayouts/slideLayout7.xml"/><Relationship Id="rId16" Type="http://schemas.openxmlformats.org/officeDocument/2006/relationships/image" Target="../media/image23.png"/><Relationship Id="rId20" Type="http://schemas.openxmlformats.org/officeDocument/2006/relationships/image" Target="../media/image25.png"/><Relationship Id="rId29" Type="http://schemas.openxmlformats.org/officeDocument/2006/relationships/oleObject" Target="../embeddings/oleObject14.bin"/><Relationship Id="rId1" Type="http://schemas.openxmlformats.org/officeDocument/2006/relationships/vmlDrawing" Target="../drawings/vmlDrawing1.vml"/><Relationship Id="rId6" Type="http://schemas.openxmlformats.org/officeDocument/2006/relationships/image" Target="../media/image18.png"/><Relationship Id="rId11" Type="http://schemas.openxmlformats.org/officeDocument/2006/relationships/oleObject" Target="../embeddings/oleObject5.bin"/><Relationship Id="rId24" Type="http://schemas.openxmlformats.org/officeDocument/2006/relationships/image" Target="../media/image27.png"/><Relationship Id="rId32" Type="http://schemas.openxmlformats.org/officeDocument/2006/relationships/image" Target="../media/image31.png"/><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oleObject" Target="../embeddings/oleObject9.bin"/><Relationship Id="rId31" Type="http://schemas.openxmlformats.org/officeDocument/2006/relationships/oleObject" Target="../embeddings/oleObject15.bin"/><Relationship Id="rId4" Type="http://schemas.openxmlformats.org/officeDocument/2006/relationships/image" Target="../media/image17.png"/><Relationship Id="rId9" Type="http://schemas.openxmlformats.org/officeDocument/2006/relationships/oleObject" Target="../embeddings/oleObject4.bin"/><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oleObject" Target="../embeddings/oleObject13.bin"/><Relationship Id="rId30" Type="http://schemas.openxmlformats.org/officeDocument/2006/relationships/image" Target="../media/image30.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33.pn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35.png"/><Relationship Id="rId5" Type="http://schemas.openxmlformats.org/officeDocument/2006/relationships/oleObject" Target="../embeddings/oleObject19.bin"/><Relationship Id="rId4" Type="http://schemas.openxmlformats.org/officeDocument/2006/relationships/image" Target="../media/image34.pn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gif"/><Relationship Id="rId1" Type="http://schemas.openxmlformats.org/officeDocument/2006/relationships/slideLayout" Target="../slideLayouts/slideLayout4.xml"/><Relationship Id="rId5" Type="http://schemas.openxmlformats.org/officeDocument/2006/relationships/image" Target="../media/image42.jpeg"/><Relationship Id="rId4" Type="http://schemas.openxmlformats.org/officeDocument/2006/relationships/image" Target="../media/image41.jpe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03B4C724-0776-4328-8F0A-B72DA1579537}"/>
              </a:ext>
            </a:extLst>
          </p:cNvPr>
          <p:cNvSpPr txBox="1"/>
          <p:nvPr/>
        </p:nvSpPr>
        <p:spPr>
          <a:xfrm>
            <a:off x="583475" y="3119636"/>
            <a:ext cx="5741457" cy="2585323"/>
          </a:xfrm>
          <a:prstGeom prst="rect">
            <a:avLst/>
          </a:prstGeom>
          <a:noFill/>
        </p:spPr>
        <p:txBody>
          <a:bodyPr wrap="square" rtlCol="0" anchor="ctr">
            <a:spAutoFit/>
          </a:bodyPr>
          <a:lstStyle/>
          <a:p>
            <a:r>
              <a:rPr lang="en-US" sz="5400" dirty="0" smtClean="0">
                <a:solidFill>
                  <a:schemeClr val="bg1"/>
                </a:solidFill>
                <a:latin typeface="+mj-lt"/>
              </a:rPr>
              <a:t>A survey on</a:t>
            </a:r>
            <a:endParaRPr lang="en-US" sz="5400" dirty="0">
              <a:solidFill>
                <a:schemeClr val="bg1"/>
              </a:solidFill>
              <a:latin typeface="+mj-lt"/>
            </a:endParaRPr>
          </a:p>
          <a:p>
            <a:r>
              <a:rPr lang="en-US" sz="5400" dirty="0" smtClean="0">
                <a:solidFill>
                  <a:schemeClr val="bg1"/>
                </a:solidFill>
                <a:latin typeface="+mj-lt"/>
              </a:rPr>
              <a:t>Brain tumor</a:t>
            </a:r>
            <a:endParaRPr lang="en-US" sz="5400" dirty="0">
              <a:solidFill>
                <a:schemeClr val="bg1"/>
              </a:solidFill>
              <a:latin typeface="+mj-lt"/>
            </a:endParaRPr>
          </a:p>
          <a:p>
            <a:r>
              <a:rPr lang="en-US" sz="5400" dirty="0" smtClean="0">
                <a:solidFill>
                  <a:schemeClr val="bg1"/>
                </a:solidFill>
                <a:latin typeface="+mj-lt"/>
              </a:rPr>
              <a:t>Classification</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18724406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3644" y="234434"/>
            <a:ext cx="3711272" cy="369332"/>
          </a:xfrm>
          <a:prstGeom prst="rect">
            <a:avLst/>
          </a:prstGeom>
        </p:spPr>
        <p:txBody>
          <a:bodyPr wrap="none">
            <a:spAutoFit/>
          </a:bodyPr>
          <a:lstStyle/>
          <a:p>
            <a:pPr lvl="1"/>
            <a:r>
              <a:rPr lang="en-US" b="1" dirty="0" smtClean="0"/>
              <a:t>17. Mathematical </a:t>
            </a:r>
            <a:r>
              <a:rPr lang="en-US" b="1" dirty="0"/>
              <a:t>Operation </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203960" y="681990"/>
            <a:ext cx="2286000" cy="3162300"/>
          </a:xfrm>
          <a:prstGeom prst="rect">
            <a:avLst/>
          </a:prstGeom>
          <a:noFill/>
          <a:ln>
            <a:noFill/>
          </a:ln>
        </p:spPr>
      </p:pic>
      <p:sp>
        <p:nvSpPr>
          <p:cNvPr id="4" name="Rectangle 3"/>
          <p:cNvSpPr/>
          <p:nvPr/>
        </p:nvSpPr>
        <p:spPr>
          <a:xfrm>
            <a:off x="1203960" y="3899238"/>
            <a:ext cx="6096000" cy="1200329"/>
          </a:xfrm>
          <a:prstGeom prst="rect">
            <a:avLst/>
          </a:prstGeom>
        </p:spPr>
        <p:txBody>
          <a:bodyPr>
            <a:spAutoFit/>
          </a:bodyPr>
          <a:lstStyle/>
          <a:p>
            <a:r>
              <a:rPr lang="en-US" dirty="0"/>
              <a:t>1. Dilation </a:t>
            </a:r>
            <a:endParaRPr lang="en-US" i="1" dirty="0"/>
          </a:p>
          <a:p>
            <a:r>
              <a:rPr lang="en-US" dirty="0"/>
              <a:t>2. Erosion </a:t>
            </a:r>
            <a:endParaRPr lang="en-US" i="1" dirty="0"/>
          </a:p>
          <a:p>
            <a:r>
              <a:rPr lang="en-US" dirty="0"/>
              <a:t>3. Opening</a:t>
            </a:r>
            <a:endParaRPr lang="en-US" i="1" dirty="0"/>
          </a:p>
          <a:p>
            <a:r>
              <a:rPr lang="en-US" dirty="0"/>
              <a:t> 4. </a:t>
            </a:r>
            <a:r>
              <a:rPr lang="en-US" dirty="0" smtClean="0"/>
              <a:t>Closing</a:t>
            </a:r>
            <a:endParaRPr lang="en-US" i="1" dirty="0"/>
          </a:p>
        </p:txBody>
      </p:sp>
    </p:spTree>
    <p:extLst>
      <p:ext uri="{BB962C8B-B14F-4D97-AF65-F5344CB8AC3E}">
        <p14:creationId xmlns:p14="http://schemas.microsoft.com/office/powerpoint/2010/main" val="1833949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04088"/>
            <a:ext cx="5689600" cy="591312"/>
          </a:xfrm>
        </p:spPr>
        <p:txBody>
          <a:bodyPr>
            <a:normAutofit/>
          </a:bodyPr>
          <a:lstStyle/>
          <a:p>
            <a:r>
              <a:rPr lang="en-US" sz="3200" dirty="0" smtClean="0"/>
              <a:t> </a:t>
            </a:r>
            <a:r>
              <a:rPr lang="en-US" sz="3200" dirty="0"/>
              <a:t>FEATURE EXTRACTION</a:t>
            </a:r>
          </a:p>
        </p:txBody>
      </p:sp>
      <p:sp>
        <p:nvSpPr>
          <p:cNvPr id="6" name="TextBox 5"/>
          <p:cNvSpPr txBox="1"/>
          <p:nvPr/>
        </p:nvSpPr>
        <p:spPr>
          <a:xfrm>
            <a:off x="625856" y="1450848"/>
            <a:ext cx="5384800" cy="1200329"/>
          </a:xfrm>
          <a:prstGeom prst="rect">
            <a:avLst/>
          </a:prstGeom>
          <a:noFill/>
        </p:spPr>
        <p:txBody>
          <a:bodyPr wrap="square" rtlCol="0">
            <a:spAutoFit/>
          </a:bodyPr>
          <a:lstStyle/>
          <a:p>
            <a:r>
              <a:rPr lang="en-US" dirty="0" smtClean="0"/>
              <a:t>it is an extract group of features to classify pictorial data</a:t>
            </a:r>
            <a:endParaRPr lang="ar-EG" dirty="0" smtClean="0"/>
          </a:p>
          <a:p>
            <a:r>
              <a:rPr lang="en-US" dirty="0" smtClean="0"/>
              <a:t> Multiple algorithms have been developed to extract high-value complex features </a:t>
            </a:r>
            <a:endParaRPr lang="en-US" dirty="0"/>
          </a:p>
        </p:txBody>
      </p:sp>
      <p:graphicFrame>
        <p:nvGraphicFramePr>
          <p:cNvPr id="7" name="Diagram 6"/>
          <p:cNvGraphicFramePr/>
          <p:nvPr>
            <p:extLst>
              <p:ext uri="{D42A27DB-BD31-4B8C-83A1-F6EECF244321}">
                <p14:modId xmlns:p14="http://schemas.microsoft.com/office/powerpoint/2010/main" val="301763633"/>
              </p:ext>
            </p:extLst>
          </p:nvPr>
        </p:nvGraphicFramePr>
        <p:xfrm>
          <a:off x="812800" y="3352800"/>
          <a:ext cx="10464800" cy="3124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8608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5384800" cy="896112"/>
          </a:xfrm>
        </p:spPr>
        <p:txBody>
          <a:bodyPr anchor="t">
            <a:normAutofit fontScale="90000"/>
          </a:bodyPr>
          <a:lstStyle/>
          <a:p>
            <a:pPr lvl="0"/>
            <a:r>
              <a:rPr lang="en-US" dirty="0" smtClean="0"/>
              <a:t>1. GLCM</a:t>
            </a:r>
            <a:r>
              <a:rPr lang="en-US" dirty="0"/>
              <a:t/>
            </a:r>
            <a:br>
              <a:rPr lang="en-US" dirty="0"/>
            </a:br>
            <a:endParaRPr lang="en-US" dirty="0"/>
          </a:p>
        </p:txBody>
      </p:sp>
      <p:sp>
        <p:nvSpPr>
          <p:cNvPr id="4" name="TextBox 3"/>
          <p:cNvSpPr txBox="1"/>
          <p:nvPr/>
        </p:nvSpPr>
        <p:spPr>
          <a:xfrm>
            <a:off x="609600" y="1905000"/>
            <a:ext cx="8534400" cy="2031325"/>
          </a:xfrm>
          <a:prstGeom prst="rect">
            <a:avLst/>
          </a:prstGeom>
          <a:noFill/>
        </p:spPr>
        <p:txBody>
          <a:bodyPr wrap="square" rtlCol="0">
            <a:spAutoFit/>
          </a:bodyPr>
          <a:lstStyle/>
          <a:p>
            <a:r>
              <a:rPr lang="en-US" dirty="0" smtClean="0"/>
              <a:t>also known as</a:t>
            </a:r>
          </a:p>
          <a:p>
            <a:r>
              <a:rPr lang="en-US" dirty="0" smtClean="0"/>
              <a:t>the gray-level spatial dependence matrix</a:t>
            </a:r>
          </a:p>
          <a:p>
            <a:r>
              <a:rPr lang="en-US" dirty="0" smtClean="0"/>
              <a:t>Is a statistical method that characterize the texture of an image by</a:t>
            </a:r>
          </a:p>
          <a:p>
            <a:r>
              <a:rPr lang="en-US" dirty="0" smtClean="0"/>
              <a:t>calculating how often pairs of pixel with specific values and in a specified spatial relationship occur in</a:t>
            </a:r>
          </a:p>
          <a:p>
            <a:r>
              <a:rPr lang="en-US" dirty="0" smtClean="0"/>
              <a:t>an image, creating a GLCM, and then extracting statistical measures from this matrix</a:t>
            </a:r>
            <a:endParaRPr lang="en-US" dirty="0"/>
          </a:p>
        </p:txBody>
      </p:sp>
      <p:graphicFrame>
        <p:nvGraphicFramePr>
          <p:cNvPr id="5" name="Diagram 4"/>
          <p:cNvGraphicFramePr/>
          <p:nvPr>
            <p:extLst>
              <p:ext uri="{D42A27DB-BD31-4B8C-83A1-F6EECF244321}">
                <p14:modId xmlns:p14="http://schemas.microsoft.com/office/powerpoint/2010/main" val="2703434717"/>
              </p:ext>
            </p:extLst>
          </p:nvPr>
        </p:nvGraphicFramePr>
        <p:xfrm>
          <a:off x="564896" y="4267200"/>
          <a:ext cx="9696704"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95827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848" y="685800"/>
            <a:ext cx="3730752" cy="685800"/>
          </a:xfrm>
        </p:spPr>
        <p:txBody>
          <a:bodyPr>
            <a:normAutofit/>
          </a:bodyPr>
          <a:lstStyle/>
          <a:p>
            <a:r>
              <a:rPr lang="en-US" sz="4000" dirty="0"/>
              <a:t>Contrast (C)</a:t>
            </a:r>
          </a:p>
        </p:txBody>
      </p:sp>
      <p:sp>
        <p:nvSpPr>
          <p:cNvPr id="3" name="TextBox 2"/>
          <p:cNvSpPr txBox="1"/>
          <p:nvPr/>
        </p:nvSpPr>
        <p:spPr>
          <a:xfrm>
            <a:off x="260096" y="1389811"/>
            <a:ext cx="8534400" cy="646331"/>
          </a:xfrm>
          <a:prstGeom prst="rect">
            <a:avLst/>
          </a:prstGeom>
          <a:noFill/>
        </p:spPr>
        <p:txBody>
          <a:bodyPr wrap="square" rtlCol="0">
            <a:spAutoFit/>
          </a:bodyPr>
          <a:lstStyle/>
          <a:p>
            <a:r>
              <a:rPr lang="en-US" dirty="0" smtClean="0"/>
              <a:t>Contrast of the image gives a measure of sudden change in intensity values in image</a:t>
            </a:r>
            <a:endParaRPr lang="en-US" dirty="0"/>
          </a:p>
        </p:txBody>
      </p:sp>
      <p:sp>
        <p:nvSpPr>
          <p:cNvPr id="5" name="TextBox 4"/>
          <p:cNvSpPr txBox="1"/>
          <p:nvPr/>
        </p:nvSpPr>
        <p:spPr>
          <a:xfrm>
            <a:off x="406400" y="2084457"/>
            <a:ext cx="5080000" cy="707886"/>
          </a:xfrm>
          <a:prstGeom prst="rect">
            <a:avLst/>
          </a:prstGeom>
          <a:noFill/>
        </p:spPr>
        <p:txBody>
          <a:bodyPr wrap="square" rtlCol="0">
            <a:spAutoFit/>
          </a:bodyPr>
          <a:lstStyle/>
          <a:p>
            <a:r>
              <a:rPr lang="en-US" sz="4000" dirty="0" smtClean="0">
                <a:solidFill>
                  <a:schemeClr val="tx2"/>
                </a:solidFill>
              </a:rPr>
              <a:t>Autocorrelation</a:t>
            </a:r>
            <a:endParaRPr lang="en-US" sz="4000" dirty="0">
              <a:solidFill>
                <a:schemeClr val="tx2"/>
              </a:solidFill>
            </a:endParaRPr>
          </a:p>
        </p:txBody>
      </p:sp>
      <p:sp>
        <p:nvSpPr>
          <p:cNvPr id="8" name="TextBox 7"/>
          <p:cNvSpPr txBox="1"/>
          <p:nvPr/>
        </p:nvSpPr>
        <p:spPr>
          <a:xfrm>
            <a:off x="304800" y="2667001"/>
            <a:ext cx="10972800" cy="646331"/>
          </a:xfrm>
          <a:prstGeom prst="rect">
            <a:avLst/>
          </a:prstGeom>
          <a:noFill/>
        </p:spPr>
        <p:txBody>
          <a:bodyPr wrap="square" rtlCol="0">
            <a:spAutoFit/>
          </a:bodyPr>
          <a:lstStyle/>
          <a:p>
            <a:r>
              <a:rPr lang="en-US" dirty="0" smtClean="0"/>
              <a:t>the autocorrelation feature of an image is used to estimate the fineness or roughness of the texture existing in the image.</a:t>
            </a:r>
            <a:endParaRPr lang="en-US" dirty="0"/>
          </a:p>
        </p:txBody>
      </p:sp>
      <p:sp>
        <p:nvSpPr>
          <p:cNvPr id="9" name="TextBox 8"/>
          <p:cNvSpPr txBox="1"/>
          <p:nvPr/>
        </p:nvSpPr>
        <p:spPr>
          <a:xfrm>
            <a:off x="361696" y="3352800"/>
            <a:ext cx="4673600" cy="707886"/>
          </a:xfrm>
          <a:prstGeom prst="rect">
            <a:avLst/>
          </a:prstGeom>
          <a:noFill/>
        </p:spPr>
        <p:txBody>
          <a:bodyPr wrap="square" rtlCol="0">
            <a:spAutoFit/>
          </a:bodyPr>
          <a:lstStyle/>
          <a:p>
            <a:r>
              <a:rPr lang="en-US" sz="4000" dirty="0" smtClean="0">
                <a:solidFill>
                  <a:schemeClr val="tx2"/>
                </a:solidFill>
              </a:rPr>
              <a:t>Correlation (S)</a:t>
            </a:r>
            <a:endParaRPr lang="en-US" sz="4000" dirty="0">
              <a:solidFill>
                <a:schemeClr val="tx2"/>
              </a:solidFill>
            </a:endParaRPr>
          </a:p>
        </p:txBody>
      </p:sp>
      <p:sp>
        <p:nvSpPr>
          <p:cNvPr id="10" name="TextBox 9"/>
          <p:cNvSpPr txBox="1"/>
          <p:nvPr/>
        </p:nvSpPr>
        <p:spPr>
          <a:xfrm>
            <a:off x="406400" y="4057639"/>
            <a:ext cx="10160000" cy="369332"/>
          </a:xfrm>
          <a:prstGeom prst="rect">
            <a:avLst/>
          </a:prstGeom>
          <a:noFill/>
        </p:spPr>
        <p:txBody>
          <a:bodyPr wrap="square" rtlCol="0">
            <a:spAutoFit/>
          </a:bodyPr>
          <a:lstStyle/>
          <a:p>
            <a:r>
              <a:rPr lang="en-US" dirty="0" smtClean="0"/>
              <a:t>It is a measure of correlation of a pixel to its neighbor within the selected region in the image</a:t>
            </a:r>
            <a:endParaRPr lang="en-US" dirty="0"/>
          </a:p>
        </p:txBody>
      </p:sp>
      <p:sp>
        <p:nvSpPr>
          <p:cNvPr id="11" name="TextBox 10"/>
          <p:cNvSpPr txBox="1"/>
          <p:nvPr/>
        </p:nvSpPr>
        <p:spPr>
          <a:xfrm>
            <a:off x="365760" y="4703969"/>
            <a:ext cx="6604000" cy="707886"/>
          </a:xfrm>
          <a:prstGeom prst="rect">
            <a:avLst/>
          </a:prstGeom>
          <a:noFill/>
        </p:spPr>
        <p:txBody>
          <a:bodyPr wrap="square" rtlCol="0">
            <a:spAutoFit/>
          </a:bodyPr>
          <a:lstStyle/>
          <a:p>
            <a:r>
              <a:rPr lang="en-US" sz="4000" dirty="0" smtClean="0">
                <a:solidFill>
                  <a:schemeClr val="tx2"/>
                </a:solidFill>
              </a:rPr>
              <a:t>Cluster prominence</a:t>
            </a:r>
            <a:endParaRPr lang="en-US" sz="4000" dirty="0">
              <a:solidFill>
                <a:schemeClr val="tx2"/>
              </a:solidFill>
            </a:endParaRPr>
          </a:p>
        </p:txBody>
      </p:sp>
      <p:sp>
        <p:nvSpPr>
          <p:cNvPr id="12" name="TextBox 11"/>
          <p:cNvSpPr txBox="1"/>
          <p:nvPr/>
        </p:nvSpPr>
        <p:spPr>
          <a:xfrm>
            <a:off x="406400" y="5369184"/>
            <a:ext cx="8737600" cy="646331"/>
          </a:xfrm>
          <a:prstGeom prst="rect">
            <a:avLst/>
          </a:prstGeom>
          <a:noFill/>
        </p:spPr>
        <p:txBody>
          <a:bodyPr wrap="square" rtlCol="0">
            <a:spAutoFit/>
          </a:bodyPr>
          <a:lstStyle/>
          <a:p>
            <a:r>
              <a:rPr lang="en-US" dirty="0" smtClean="0"/>
              <a:t>is a measure of asymmetry. If the image is less symmetric, then the value of cluster prominence is high</a:t>
            </a:r>
            <a:endParaRPr lang="en-US" dirty="0"/>
          </a:p>
        </p:txBody>
      </p:sp>
    </p:spTree>
    <p:extLst>
      <p:ext uri="{BB962C8B-B14F-4D97-AF65-F5344CB8AC3E}">
        <p14:creationId xmlns:p14="http://schemas.microsoft.com/office/powerpoint/2010/main" val="42821290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990600"/>
            <a:ext cx="3556000" cy="609600"/>
          </a:xfrm>
        </p:spPr>
        <p:txBody>
          <a:bodyPr>
            <a:noAutofit/>
          </a:bodyPr>
          <a:lstStyle/>
          <a:p>
            <a:r>
              <a:rPr lang="en-US" sz="3600" dirty="0"/>
              <a:t>Energy (E)</a:t>
            </a:r>
            <a:br>
              <a:rPr lang="en-US" sz="3600" dirty="0"/>
            </a:br>
            <a:endParaRPr lang="en-US" sz="3600" dirty="0"/>
          </a:p>
        </p:txBody>
      </p:sp>
      <p:sp>
        <p:nvSpPr>
          <p:cNvPr id="3" name="TextBox 2"/>
          <p:cNvSpPr txBox="1"/>
          <p:nvPr/>
        </p:nvSpPr>
        <p:spPr>
          <a:xfrm>
            <a:off x="304800" y="990600"/>
            <a:ext cx="11277600" cy="646331"/>
          </a:xfrm>
          <a:prstGeom prst="rect">
            <a:avLst/>
          </a:prstGeom>
          <a:noFill/>
        </p:spPr>
        <p:txBody>
          <a:bodyPr wrap="square" rtlCol="0">
            <a:spAutoFit/>
          </a:bodyPr>
          <a:lstStyle/>
          <a:p>
            <a:r>
              <a:rPr lang="en-US" dirty="0" smtClean="0"/>
              <a:t>It is the measure of the extent of pixel pair repetitions. It measures the</a:t>
            </a:r>
          </a:p>
          <a:p>
            <a:r>
              <a:rPr lang="en-US" dirty="0" smtClean="0"/>
              <a:t>homogeneity or uniformity of an image. When pixels are identical, the energy value will be huge</a:t>
            </a:r>
            <a:endParaRPr lang="en-US" dirty="0"/>
          </a:p>
        </p:txBody>
      </p:sp>
      <p:sp>
        <p:nvSpPr>
          <p:cNvPr id="4" name="TextBox 3"/>
          <p:cNvSpPr txBox="1"/>
          <p:nvPr/>
        </p:nvSpPr>
        <p:spPr>
          <a:xfrm>
            <a:off x="304800" y="1913931"/>
            <a:ext cx="5283200" cy="646331"/>
          </a:xfrm>
          <a:prstGeom prst="rect">
            <a:avLst/>
          </a:prstGeom>
          <a:noFill/>
        </p:spPr>
        <p:txBody>
          <a:bodyPr wrap="square" rtlCol="0">
            <a:spAutoFit/>
          </a:bodyPr>
          <a:lstStyle/>
          <a:p>
            <a:r>
              <a:rPr lang="en-US" sz="3600" dirty="0" smtClean="0">
                <a:solidFill>
                  <a:schemeClr val="tx2"/>
                </a:solidFill>
              </a:rPr>
              <a:t>Homogeneity (H)</a:t>
            </a:r>
            <a:endParaRPr lang="en-US" sz="3600" dirty="0">
              <a:solidFill>
                <a:schemeClr val="tx2"/>
              </a:solidFill>
            </a:endParaRPr>
          </a:p>
        </p:txBody>
      </p:sp>
      <p:sp>
        <p:nvSpPr>
          <p:cNvPr id="5" name="TextBox 4"/>
          <p:cNvSpPr txBox="1"/>
          <p:nvPr/>
        </p:nvSpPr>
        <p:spPr>
          <a:xfrm>
            <a:off x="304800" y="2541973"/>
            <a:ext cx="7010400" cy="369332"/>
          </a:xfrm>
          <a:prstGeom prst="rect">
            <a:avLst/>
          </a:prstGeom>
          <a:noFill/>
        </p:spPr>
        <p:txBody>
          <a:bodyPr wrap="square" rtlCol="0">
            <a:spAutoFit/>
          </a:bodyPr>
          <a:lstStyle/>
          <a:p>
            <a:r>
              <a:rPr lang="en-US" dirty="0" smtClean="0"/>
              <a:t> it is the measure which grows with lower contrast</a:t>
            </a:r>
            <a:endParaRPr lang="en-US" dirty="0"/>
          </a:p>
        </p:txBody>
      </p:sp>
      <p:sp>
        <p:nvSpPr>
          <p:cNvPr id="6" name="TextBox 5"/>
          <p:cNvSpPr txBox="1"/>
          <p:nvPr/>
        </p:nvSpPr>
        <p:spPr>
          <a:xfrm>
            <a:off x="304800" y="2865586"/>
            <a:ext cx="9042400" cy="646331"/>
          </a:xfrm>
          <a:prstGeom prst="rect">
            <a:avLst/>
          </a:prstGeom>
          <a:noFill/>
        </p:spPr>
        <p:txBody>
          <a:bodyPr wrap="square" rtlCol="0">
            <a:spAutoFit/>
          </a:bodyPr>
          <a:lstStyle/>
          <a:p>
            <a:r>
              <a:rPr lang="en-US" sz="3600" dirty="0" smtClean="0">
                <a:solidFill>
                  <a:schemeClr val="tx2"/>
                </a:solidFill>
              </a:rPr>
              <a:t>Angular Second Moment (ASM)</a:t>
            </a:r>
            <a:endParaRPr lang="en-US" sz="3600" dirty="0">
              <a:solidFill>
                <a:schemeClr val="tx2"/>
              </a:solidFill>
            </a:endParaRPr>
          </a:p>
        </p:txBody>
      </p:sp>
      <p:sp>
        <p:nvSpPr>
          <p:cNvPr id="7" name="TextBox 6"/>
          <p:cNvSpPr txBox="1"/>
          <p:nvPr/>
        </p:nvSpPr>
        <p:spPr>
          <a:xfrm>
            <a:off x="316992" y="3484484"/>
            <a:ext cx="9855200" cy="369332"/>
          </a:xfrm>
          <a:prstGeom prst="rect">
            <a:avLst/>
          </a:prstGeom>
          <a:noFill/>
        </p:spPr>
        <p:txBody>
          <a:bodyPr wrap="square" rtlCol="0">
            <a:spAutoFit/>
          </a:bodyPr>
          <a:lstStyle/>
          <a:p>
            <a:r>
              <a:rPr lang="en-US" dirty="0" smtClean="0"/>
              <a:t>It is known as the summation of the squares of gray levels of the image </a:t>
            </a:r>
            <a:endParaRPr lang="en-US" dirty="0"/>
          </a:p>
        </p:txBody>
      </p:sp>
      <p:sp>
        <p:nvSpPr>
          <p:cNvPr id="8" name="TextBox 7"/>
          <p:cNvSpPr txBox="1"/>
          <p:nvPr/>
        </p:nvSpPr>
        <p:spPr>
          <a:xfrm>
            <a:off x="316992" y="3853817"/>
            <a:ext cx="5779008" cy="646331"/>
          </a:xfrm>
          <a:prstGeom prst="rect">
            <a:avLst/>
          </a:prstGeom>
          <a:noFill/>
        </p:spPr>
        <p:txBody>
          <a:bodyPr wrap="square" rtlCol="0">
            <a:spAutoFit/>
          </a:bodyPr>
          <a:lstStyle/>
          <a:p>
            <a:r>
              <a:rPr lang="en-US" sz="3600" dirty="0" smtClean="0">
                <a:solidFill>
                  <a:schemeClr val="tx2"/>
                </a:solidFill>
              </a:rPr>
              <a:t>Coarseness (𝐶𝑛𝑒𝑠𝑠)</a:t>
            </a:r>
            <a:endParaRPr lang="en-US" sz="3600" dirty="0">
              <a:solidFill>
                <a:schemeClr val="tx2"/>
              </a:solidFill>
            </a:endParaRPr>
          </a:p>
        </p:txBody>
      </p:sp>
      <p:sp>
        <p:nvSpPr>
          <p:cNvPr id="9" name="TextBox 8"/>
          <p:cNvSpPr txBox="1"/>
          <p:nvPr/>
        </p:nvSpPr>
        <p:spPr>
          <a:xfrm>
            <a:off x="406400" y="4419601"/>
            <a:ext cx="9245600" cy="369332"/>
          </a:xfrm>
          <a:prstGeom prst="rect">
            <a:avLst/>
          </a:prstGeom>
          <a:noFill/>
        </p:spPr>
        <p:txBody>
          <a:bodyPr wrap="square" rtlCol="0">
            <a:spAutoFit/>
          </a:bodyPr>
          <a:lstStyle/>
          <a:p>
            <a:r>
              <a:rPr lang="en-US" dirty="0" smtClean="0"/>
              <a:t>is a measure of roughness in the textural analysis of an image. For a fixed window size</a:t>
            </a:r>
            <a:endParaRPr lang="en-US" dirty="0"/>
          </a:p>
        </p:txBody>
      </p:sp>
      <p:sp>
        <p:nvSpPr>
          <p:cNvPr id="10" name="TextBox 9"/>
          <p:cNvSpPr txBox="1"/>
          <p:nvPr/>
        </p:nvSpPr>
        <p:spPr>
          <a:xfrm>
            <a:off x="325120" y="4953001"/>
            <a:ext cx="9855200" cy="646331"/>
          </a:xfrm>
          <a:prstGeom prst="rect">
            <a:avLst/>
          </a:prstGeom>
          <a:noFill/>
        </p:spPr>
        <p:txBody>
          <a:bodyPr wrap="square" rtlCol="0">
            <a:spAutoFit/>
          </a:bodyPr>
          <a:lstStyle/>
          <a:p>
            <a:r>
              <a:rPr lang="en-US" sz="3600" dirty="0" smtClean="0">
                <a:solidFill>
                  <a:schemeClr val="tx2"/>
                </a:solidFill>
              </a:rPr>
              <a:t>Structured Similarity Index (SSIM)</a:t>
            </a:r>
          </a:p>
        </p:txBody>
      </p:sp>
      <p:sp>
        <p:nvSpPr>
          <p:cNvPr id="11" name="TextBox 10"/>
          <p:cNvSpPr txBox="1"/>
          <p:nvPr/>
        </p:nvSpPr>
        <p:spPr>
          <a:xfrm>
            <a:off x="406400" y="5568851"/>
            <a:ext cx="11480800" cy="646331"/>
          </a:xfrm>
          <a:prstGeom prst="rect">
            <a:avLst/>
          </a:prstGeom>
          <a:noFill/>
        </p:spPr>
        <p:txBody>
          <a:bodyPr wrap="square" rtlCol="0">
            <a:spAutoFit/>
          </a:bodyPr>
          <a:lstStyle/>
          <a:p>
            <a:r>
              <a:rPr lang="en-US" dirty="0" smtClean="0"/>
              <a:t>is a metric that signifies that the degradation in image quality may be caused by data compression or losses in data transmission or by any other means of the image processing</a:t>
            </a:r>
            <a:endParaRPr lang="en-US" dirty="0"/>
          </a:p>
        </p:txBody>
      </p:sp>
    </p:spTree>
    <p:extLst>
      <p:ext uri="{BB962C8B-B14F-4D97-AF65-F5344CB8AC3E}">
        <p14:creationId xmlns:p14="http://schemas.microsoft.com/office/powerpoint/2010/main" val="31824480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685800"/>
            <a:ext cx="10668000" cy="762000"/>
          </a:xfrm>
        </p:spPr>
        <p:txBody>
          <a:bodyPr>
            <a:normAutofit/>
          </a:bodyPr>
          <a:lstStyle/>
          <a:p>
            <a:r>
              <a:rPr lang="en-US" dirty="0" smtClean="0"/>
              <a:t>2. Mean </a:t>
            </a:r>
            <a:r>
              <a:rPr lang="en-US" dirty="0"/>
              <a:t>Square Error (MSE)</a:t>
            </a:r>
          </a:p>
        </p:txBody>
      </p:sp>
      <p:sp>
        <p:nvSpPr>
          <p:cNvPr id="3" name="TextBox 2"/>
          <p:cNvSpPr txBox="1"/>
          <p:nvPr/>
        </p:nvSpPr>
        <p:spPr>
          <a:xfrm>
            <a:off x="203200" y="1447801"/>
            <a:ext cx="9550400" cy="369332"/>
          </a:xfrm>
          <a:prstGeom prst="rect">
            <a:avLst/>
          </a:prstGeom>
          <a:noFill/>
        </p:spPr>
        <p:txBody>
          <a:bodyPr wrap="square" rtlCol="0">
            <a:spAutoFit/>
          </a:bodyPr>
          <a:lstStyle/>
          <a:p>
            <a:r>
              <a:rPr lang="en-US" dirty="0" smtClean="0"/>
              <a:t>It is a measure of signal fidelity or image fidelity. The purpose of signal or image</a:t>
            </a:r>
            <a:endParaRPr lang="en-US" dirty="0"/>
          </a:p>
        </p:txBody>
      </p:sp>
      <p:graphicFrame>
        <p:nvGraphicFramePr>
          <p:cNvPr id="5" name="Diagram 4"/>
          <p:cNvGraphicFramePr/>
          <p:nvPr>
            <p:extLst>
              <p:ext uri="{D42A27DB-BD31-4B8C-83A1-F6EECF244321}">
                <p14:modId xmlns:p14="http://schemas.microsoft.com/office/powerpoint/2010/main" val="1134108955"/>
              </p:ext>
            </p:extLst>
          </p:nvPr>
        </p:nvGraphicFramePr>
        <p:xfrm>
          <a:off x="32512" y="2124612"/>
          <a:ext cx="11854688" cy="4580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7216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685800"/>
            <a:ext cx="11074400" cy="819912"/>
          </a:xfrm>
        </p:spPr>
        <p:txBody>
          <a:bodyPr anchor="t">
            <a:noAutofit/>
          </a:bodyPr>
          <a:lstStyle/>
          <a:p>
            <a:r>
              <a:rPr lang="en-US" sz="3600" dirty="0"/>
              <a:t>Peak Signal-to-Noise Ratio (PSNR</a:t>
            </a:r>
            <a:r>
              <a:rPr lang="en-US" sz="3600" dirty="0" smtClean="0"/>
              <a:t>)</a:t>
            </a:r>
            <a:endParaRPr lang="en-US" sz="3600" dirty="0"/>
          </a:p>
        </p:txBody>
      </p:sp>
      <p:sp>
        <p:nvSpPr>
          <p:cNvPr id="3" name="TextBox 2"/>
          <p:cNvSpPr txBox="1"/>
          <p:nvPr/>
        </p:nvSpPr>
        <p:spPr>
          <a:xfrm>
            <a:off x="231648" y="1219200"/>
            <a:ext cx="11582400" cy="369332"/>
          </a:xfrm>
          <a:prstGeom prst="rect">
            <a:avLst/>
          </a:prstGeom>
          <a:noFill/>
        </p:spPr>
        <p:txBody>
          <a:bodyPr wrap="square" rtlCol="0">
            <a:spAutoFit/>
          </a:bodyPr>
          <a:lstStyle/>
          <a:p>
            <a:r>
              <a:rPr lang="en-US" dirty="0" smtClean="0"/>
              <a:t>It is a measure used to assess the quality of reconstruction of processed image</a:t>
            </a:r>
            <a:endParaRPr lang="en-US" dirty="0"/>
          </a:p>
        </p:txBody>
      </p:sp>
      <p:sp>
        <p:nvSpPr>
          <p:cNvPr id="4" name="TextBox 3"/>
          <p:cNvSpPr txBox="1"/>
          <p:nvPr/>
        </p:nvSpPr>
        <p:spPr>
          <a:xfrm>
            <a:off x="199137" y="1524000"/>
            <a:ext cx="3407984" cy="923330"/>
          </a:xfrm>
          <a:prstGeom prst="rect">
            <a:avLst/>
          </a:prstGeom>
          <a:noFill/>
        </p:spPr>
        <p:txBody>
          <a:bodyPr wrap="none" rtlCol="0">
            <a:spAutoFit/>
          </a:bodyPr>
          <a:lstStyle/>
          <a:p>
            <a:r>
              <a:rPr lang="en-US" sz="3600" dirty="0" smtClean="0">
                <a:solidFill>
                  <a:schemeClr val="tx2"/>
                </a:solidFill>
              </a:rPr>
              <a:t>Dice Coefficient</a:t>
            </a:r>
          </a:p>
          <a:p>
            <a:endParaRPr lang="en-US" dirty="0"/>
          </a:p>
        </p:txBody>
      </p:sp>
      <p:sp>
        <p:nvSpPr>
          <p:cNvPr id="5" name="TextBox 4"/>
          <p:cNvSpPr txBox="1"/>
          <p:nvPr/>
        </p:nvSpPr>
        <p:spPr>
          <a:xfrm>
            <a:off x="406400" y="2133600"/>
            <a:ext cx="7010400" cy="369332"/>
          </a:xfrm>
          <a:prstGeom prst="rect">
            <a:avLst/>
          </a:prstGeom>
          <a:noFill/>
        </p:spPr>
        <p:txBody>
          <a:bodyPr wrap="square" rtlCol="0">
            <a:spAutoFit/>
          </a:bodyPr>
          <a:lstStyle/>
          <a:p>
            <a:r>
              <a:rPr lang="en-US" dirty="0" smtClean="0"/>
              <a:t>It is a measure of overlap between the two images</a:t>
            </a:r>
            <a:endParaRPr lang="en-US" dirty="0"/>
          </a:p>
        </p:txBody>
      </p:sp>
      <p:sp>
        <p:nvSpPr>
          <p:cNvPr id="6" name="TextBox 5"/>
          <p:cNvSpPr txBox="1"/>
          <p:nvPr/>
        </p:nvSpPr>
        <p:spPr>
          <a:xfrm>
            <a:off x="308864" y="2521221"/>
            <a:ext cx="4481631" cy="646331"/>
          </a:xfrm>
          <a:prstGeom prst="rect">
            <a:avLst/>
          </a:prstGeom>
          <a:noFill/>
        </p:spPr>
        <p:txBody>
          <a:bodyPr wrap="square" rtlCol="0">
            <a:spAutoFit/>
          </a:bodyPr>
          <a:lstStyle/>
          <a:p>
            <a:r>
              <a:rPr lang="en-US" sz="3600" dirty="0" smtClean="0">
                <a:solidFill>
                  <a:schemeClr val="tx2"/>
                </a:solidFill>
              </a:rPr>
              <a:t>Dissimilarity</a:t>
            </a:r>
          </a:p>
        </p:txBody>
      </p:sp>
      <p:sp>
        <p:nvSpPr>
          <p:cNvPr id="7" name="TextBox 6"/>
          <p:cNvSpPr txBox="1"/>
          <p:nvPr/>
        </p:nvSpPr>
        <p:spPr>
          <a:xfrm>
            <a:off x="414528" y="3121831"/>
            <a:ext cx="11574272" cy="369332"/>
          </a:xfrm>
          <a:prstGeom prst="rect">
            <a:avLst/>
          </a:prstGeom>
          <a:noFill/>
        </p:spPr>
        <p:txBody>
          <a:bodyPr wrap="square" rtlCol="0">
            <a:spAutoFit/>
          </a:bodyPr>
          <a:lstStyle/>
          <a:p>
            <a:r>
              <a:rPr lang="en-US" dirty="0" smtClean="0"/>
              <a:t>It is a measure of distance between pairs of objects (pixels) in the region of interest</a:t>
            </a:r>
            <a:endParaRPr lang="en-US" dirty="0"/>
          </a:p>
        </p:txBody>
      </p:sp>
      <p:sp>
        <p:nvSpPr>
          <p:cNvPr id="8" name="TextBox 7"/>
          <p:cNvSpPr txBox="1"/>
          <p:nvPr/>
        </p:nvSpPr>
        <p:spPr>
          <a:xfrm>
            <a:off x="272288" y="3488116"/>
            <a:ext cx="9042400" cy="646331"/>
          </a:xfrm>
          <a:prstGeom prst="rect">
            <a:avLst/>
          </a:prstGeom>
          <a:noFill/>
        </p:spPr>
        <p:txBody>
          <a:bodyPr wrap="square" rtlCol="0">
            <a:spAutoFit/>
          </a:bodyPr>
          <a:lstStyle/>
          <a:p>
            <a:r>
              <a:rPr lang="en-US" sz="3600" dirty="0" smtClean="0">
                <a:solidFill>
                  <a:schemeClr val="tx2"/>
                </a:solidFill>
              </a:rPr>
              <a:t>Intensity-Based Features (IBF)</a:t>
            </a:r>
          </a:p>
        </p:txBody>
      </p:sp>
      <p:sp>
        <p:nvSpPr>
          <p:cNvPr id="9" name="TextBox 8"/>
          <p:cNvSpPr txBox="1"/>
          <p:nvPr/>
        </p:nvSpPr>
        <p:spPr>
          <a:xfrm>
            <a:off x="325120" y="4110063"/>
            <a:ext cx="10139680" cy="646331"/>
          </a:xfrm>
          <a:prstGeom prst="rect">
            <a:avLst/>
          </a:prstGeom>
          <a:noFill/>
        </p:spPr>
        <p:txBody>
          <a:bodyPr wrap="square" rtlCol="0">
            <a:spAutoFit/>
          </a:bodyPr>
          <a:lstStyle/>
          <a:p>
            <a:r>
              <a:rPr lang="en-US" dirty="0" smtClean="0"/>
              <a:t>First-order histogram gives distinct statistical properties such as four statistical moments of the intensity histogram of an image</a:t>
            </a:r>
            <a:endParaRPr lang="en-US" dirty="0"/>
          </a:p>
        </p:txBody>
      </p:sp>
      <p:sp>
        <p:nvSpPr>
          <p:cNvPr id="10" name="TextBox 9"/>
          <p:cNvSpPr txBox="1"/>
          <p:nvPr/>
        </p:nvSpPr>
        <p:spPr>
          <a:xfrm>
            <a:off x="325120" y="4719817"/>
            <a:ext cx="4064000" cy="923330"/>
          </a:xfrm>
          <a:prstGeom prst="rect">
            <a:avLst/>
          </a:prstGeom>
          <a:noFill/>
        </p:spPr>
        <p:txBody>
          <a:bodyPr wrap="square" rtlCol="0">
            <a:spAutoFit/>
          </a:bodyPr>
          <a:lstStyle/>
          <a:p>
            <a:r>
              <a:rPr lang="en-US" sz="3600" dirty="0" smtClean="0">
                <a:solidFill>
                  <a:schemeClr val="tx2"/>
                </a:solidFill>
              </a:rPr>
              <a:t>Mean (m)</a:t>
            </a:r>
          </a:p>
          <a:p>
            <a:endParaRPr lang="en-US" dirty="0"/>
          </a:p>
        </p:txBody>
      </p:sp>
      <p:sp>
        <p:nvSpPr>
          <p:cNvPr id="11" name="TextBox 10"/>
          <p:cNvSpPr txBox="1"/>
          <p:nvPr/>
        </p:nvSpPr>
        <p:spPr>
          <a:xfrm>
            <a:off x="308864" y="5319982"/>
            <a:ext cx="9542272" cy="646331"/>
          </a:xfrm>
          <a:prstGeom prst="rect">
            <a:avLst/>
          </a:prstGeom>
          <a:noFill/>
        </p:spPr>
        <p:txBody>
          <a:bodyPr wrap="square" rtlCol="0">
            <a:spAutoFit/>
          </a:bodyPr>
          <a:lstStyle/>
          <a:p>
            <a:r>
              <a:rPr lang="en-US" dirty="0" smtClean="0"/>
              <a:t>It is defined as the sum of the intensity values of pixels divided by the number of pixels in the SROI of an image</a:t>
            </a:r>
            <a:endParaRPr lang="en-US" dirty="0"/>
          </a:p>
        </p:txBody>
      </p:sp>
    </p:spTree>
    <p:extLst>
      <p:ext uri="{BB962C8B-B14F-4D97-AF65-F5344CB8AC3E}">
        <p14:creationId xmlns:p14="http://schemas.microsoft.com/office/powerpoint/2010/main" val="40715271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4673600" cy="896112"/>
          </a:xfrm>
        </p:spPr>
        <p:txBody>
          <a:bodyPr>
            <a:noAutofit/>
          </a:bodyPr>
          <a:lstStyle/>
          <a:p>
            <a:r>
              <a:rPr lang="en-US" sz="3600" dirty="0"/>
              <a:t>Variance</a:t>
            </a:r>
            <a:br>
              <a:rPr lang="en-US" sz="3600" dirty="0"/>
            </a:br>
            <a:endParaRPr lang="en-US" sz="3600" dirty="0"/>
          </a:p>
        </p:txBody>
      </p:sp>
      <p:sp>
        <p:nvSpPr>
          <p:cNvPr id="4" name="TextBox 3"/>
          <p:cNvSpPr txBox="1"/>
          <p:nvPr/>
        </p:nvSpPr>
        <p:spPr>
          <a:xfrm>
            <a:off x="508000" y="990600"/>
            <a:ext cx="9245600" cy="646331"/>
          </a:xfrm>
          <a:prstGeom prst="rect">
            <a:avLst/>
          </a:prstGeom>
          <a:noFill/>
        </p:spPr>
        <p:txBody>
          <a:bodyPr wrap="square" rtlCol="0">
            <a:spAutoFit/>
          </a:bodyPr>
          <a:lstStyle/>
          <a:p>
            <a:r>
              <a:rPr lang="en-US" dirty="0" smtClean="0"/>
              <a:t>This parameter calculates the heterogeneity which strongly correlated with the standard deviations.</a:t>
            </a:r>
            <a:endParaRPr lang="en-US" dirty="0"/>
          </a:p>
        </p:txBody>
      </p:sp>
      <p:sp>
        <p:nvSpPr>
          <p:cNvPr id="5" name="TextBox 4"/>
          <p:cNvSpPr txBox="1"/>
          <p:nvPr/>
        </p:nvSpPr>
        <p:spPr>
          <a:xfrm>
            <a:off x="508000" y="1524000"/>
            <a:ext cx="8128000" cy="923330"/>
          </a:xfrm>
          <a:prstGeom prst="rect">
            <a:avLst/>
          </a:prstGeom>
          <a:noFill/>
        </p:spPr>
        <p:txBody>
          <a:bodyPr wrap="square" rtlCol="0">
            <a:spAutoFit/>
          </a:bodyPr>
          <a:lstStyle/>
          <a:p>
            <a:r>
              <a:rPr lang="en-US" sz="3600" dirty="0" smtClean="0">
                <a:solidFill>
                  <a:schemeClr val="tx2"/>
                </a:solidFill>
              </a:rPr>
              <a:t>Standard Deviation (Std)</a:t>
            </a:r>
          </a:p>
          <a:p>
            <a:endParaRPr lang="en-US" dirty="0"/>
          </a:p>
        </p:txBody>
      </p:sp>
      <p:sp>
        <p:nvSpPr>
          <p:cNvPr id="6" name="TextBox 5"/>
          <p:cNvSpPr txBox="1"/>
          <p:nvPr/>
        </p:nvSpPr>
        <p:spPr>
          <a:xfrm>
            <a:off x="508000" y="2077998"/>
            <a:ext cx="7969504" cy="369332"/>
          </a:xfrm>
          <a:prstGeom prst="rect">
            <a:avLst/>
          </a:prstGeom>
          <a:noFill/>
        </p:spPr>
        <p:txBody>
          <a:bodyPr wrap="square" rtlCol="0">
            <a:spAutoFit/>
          </a:bodyPr>
          <a:lstStyle/>
          <a:p>
            <a:r>
              <a:rPr lang="en-US" dirty="0" smtClean="0"/>
              <a:t>it is a measure of homogeneity characteristics of an image</a:t>
            </a:r>
            <a:endParaRPr lang="en-US" dirty="0"/>
          </a:p>
        </p:txBody>
      </p:sp>
      <p:sp>
        <p:nvSpPr>
          <p:cNvPr id="7" name="TextBox 6"/>
          <p:cNvSpPr txBox="1"/>
          <p:nvPr/>
        </p:nvSpPr>
        <p:spPr>
          <a:xfrm>
            <a:off x="442976" y="2362201"/>
            <a:ext cx="3454400" cy="646331"/>
          </a:xfrm>
          <a:prstGeom prst="rect">
            <a:avLst/>
          </a:prstGeom>
          <a:noFill/>
        </p:spPr>
        <p:txBody>
          <a:bodyPr wrap="square" rtlCol="0">
            <a:spAutoFit/>
          </a:bodyPr>
          <a:lstStyle/>
          <a:p>
            <a:r>
              <a:rPr lang="en-US" dirty="0" smtClean="0"/>
              <a:t> </a:t>
            </a:r>
            <a:r>
              <a:rPr lang="en-US" sz="3600" dirty="0" smtClean="0">
                <a:solidFill>
                  <a:schemeClr val="tx2"/>
                </a:solidFill>
              </a:rPr>
              <a:t>Skewness</a:t>
            </a:r>
          </a:p>
        </p:txBody>
      </p:sp>
      <p:sp>
        <p:nvSpPr>
          <p:cNvPr id="8" name="TextBox 7"/>
          <p:cNvSpPr txBox="1"/>
          <p:nvPr/>
        </p:nvSpPr>
        <p:spPr>
          <a:xfrm>
            <a:off x="442976" y="2819401"/>
            <a:ext cx="10631424" cy="369332"/>
          </a:xfrm>
          <a:prstGeom prst="rect">
            <a:avLst/>
          </a:prstGeom>
          <a:noFill/>
        </p:spPr>
        <p:txBody>
          <a:bodyPr wrap="square" rtlCol="0">
            <a:spAutoFit/>
          </a:bodyPr>
          <a:lstStyle/>
          <a:p>
            <a:r>
              <a:rPr lang="en-US" dirty="0" smtClean="0"/>
              <a:t>It is the measure of symmetry and asymmetry of the gray level values around the mean.</a:t>
            </a:r>
            <a:endParaRPr lang="en-US" dirty="0"/>
          </a:p>
        </p:txBody>
      </p:sp>
      <p:sp>
        <p:nvSpPr>
          <p:cNvPr id="9" name="TextBox 8"/>
          <p:cNvSpPr txBox="1"/>
          <p:nvPr/>
        </p:nvSpPr>
        <p:spPr>
          <a:xfrm>
            <a:off x="394208" y="3392735"/>
            <a:ext cx="2641600" cy="646331"/>
          </a:xfrm>
          <a:prstGeom prst="rect">
            <a:avLst/>
          </a:prstGeom>
          <a:noFill/>
        </p:spPr>
        <p:txBody>
          <a:bodyPr wrap="square" rtlCol="0">
            <a:spAutoFit/>
          </a:bodyPr>
          <a:lstStyle/>
          <a:p>
            <a:r>
              <a:rPr lang="en-US" sz="3600" dirty="0" smtClean="0">
                <a:solidFill>
                  <a:schemeClr val="tx2"/>
                </a:solidFill>
              </a:rPr>
              <a:t> Kurtosis</a:t>
            </a:r>
          </a:p>
        </p:txBody>
      </p:sp>
      <p:sp>
        <p:nvSpPr>
          <p:cNvPr id="10" name="TextBox 9"/>
          <p:cNvSpPr txBox="1"/>
          <p:nvPr/>
        </p:nvSpPr>
        <p:spPr>
          <a:xfrm>
            <a:off x="508000" y="3886201"/>
            <a:ext cx="10261600" cy="369332"/>
          </a:xfrm>
          <a:prstGeom prst="rect">
            <a:avLst/>
          </a:prstGeom>
          <a:noFill/>
        </p:spPr>
        <p:txBody>
          <a:bodyPr wrap="square" rtlCol="0">
            <a:spAutoFit/>
          </a:bodyPr>
          <a:lstStyle/>
          <a:p>
            <a:r>
              <a:rPr lang="en-US" dirty="0" smtClean="0"/>
              <a:t>It is a measure of whether the data are peaked or flat relative to the normal distribution.</a:t>
            </a:r>
            <a:endParaRPr lang="en-US" dirty="0"/>
          </a:p>
        </p:txBody>
      </p:sp>
      <p:sp>
        <p:nvSpPr>
          <p:cNvPr id="11" name="TextBox 10"/>
          <p:cNvSpPr txBox="1"/>
          <p:nvPr/>
        </p:nvSpPr>
        <p:spPr>
          <a:xfrm>
            <a:off x="442976" y="4407564"/>
            <a:ext cx="11176000" cy="646331"/>
          </a:xfrm>
          <a:prstGeom prst="rect">
            <a:avLst/>
          </a:prstGeom>
          <a:noFill/>
        </p:spPr>
        <p:txBody>
          <a:bodyPr wrap="square" rtlCol="0">
            <a:spAutoFit/>
          </a:bodyPr>
          <a:lstStyle/>
          <a:p>
            <a:r>
              <a:rPr lang="en-US" sz="3600" dirty="0" smtClean="0">
                <a:solidFill>
                  <a:schemeClr val="tx2"/>
                </a:solidFill>
              </a:rPr>
              <a:t>Inverse Difference Moment (IDM)</a:t>
            </a:r>
          </a:p>
        </p:txBody>
      </p:sp>
      <p:sp>
        <p:nvSpPr>
          <p:cNvPr id="12" name="TextBox 11"/>
          <p:cNvSpPr txBox="1"/>
          <p:nvPr/>
        </p:nvSpPr>
        <p:spPr>
          <a:xfrm>
            <a:off x="438912" y="5053894"/>
            <a:ext cx="9562592" cy="369332"/>
          </a:xfrm>
          <a:prstGeom prst="rect">
            <a:avLst/>
          </a:prstGeom>
          <a:noFill/>
        </p:spPr>
        <p:txBody>
          <a:bodyPr wrap="square" rtlCol="0">
            <a:spAutoFit/>
          </a:bodyPr>
          <a:lstStyle/>
          <a:p>
            <a:r>
              <a:rPr lang="en-US" dirty="0" smtClean="0"/>
              <a:t>IDM measures the local homogeneity of an image</a:t>
            </a:r>
            <a:endParaRPr lang="en-US" dirty="0"/>
          </a:p>
        </p:txBody>
      </p:sp>
      <p:sp>
        <p:nvSpPr>
          <p:cNvPr id="13" name="TextBox 12"/>
          <p:cNvSpPr txBox="1"/>
          <p:nvPr/>
        </p:nvSpPr>
        <p:spPr>
          <a:xfrm>
            <a:off x="199136" y="5334001"/>
            <a:ext cx="5689600" cy="646331"/>
          </a:xfrm>
          <a:prstGeom prst="rect">
            <a:avLst/>
          </a:prstGeom>
          <a:noFill/>
        </p:spPr>
        <p:txBody>
          <a:bodyPr wrap="square" rtlCol="0">
            <a:spAutoFit/>
          </a:bodyPr>
          <a:lstStyle/>
          <a:p>
            <a:r>
              <a:rPr lang="en-US" sz="3600" dirty="0" smtClean="0">
                <a:solidFill>
                  <a:schemeClr val="tx2"/>
                </a:solidFill>
              </a:rPr>
              <a:t> Entropy</a:t>
            </a:r>
          </a:p>
        </p:txBody>
      </p:sp>
      <p:sp>
        <p:nvSpPr>
          <p:cNvPr id="14" name="TextBox 13"/>
          <p:cNvSpPr txBox="1"/>
          <p:nvPr/>
        </p:nvSpPr>
        <p:spPr>
          <a:xfrm>
            <a:off x="438912" y="5980332"/>
            <a:ext cx="10229088" cy="369332"/>
          </a:xfrm>
          <a:prstGeom prst="rect">
            <a:avLst/>
          </a:prstGeom>
          <a:noFill/>
        </p:spPr>
        <p:txBody>
          <a:bodyPr wrap="square" rtlCol="0">
            <a:spAutoFit/>
          </a:bodyPr>
          <a:lstStyle/>
          <a:p>
            <a:r>
              <a:rPr lang="en-US" dirty="0" smtClean="0"/>
              <a:t>It represents the amount of randomness in gray level intensity distribution of an image </a:t>
            </a:r>
            <a:endParaRPr lang="en-US" dirty="0"/>
          </a:p>
        </p:txBody>
      </p:sp>
    </p:spTree>
    <p:extLst>
      <p:ext uri="{BB962C8B-B14F-4D97-AF65-F5344CB8AC3E}">
        <p14:creationId xmlns:p14="http://schemas.microsoft.com/office/powerpoint/2010/main" val="33420093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457200"/>
            <a:ext cx="11074400" cy="1371600"/>
          </a:xfrm>
        </p:spPr>
        <p:txBody>
          <a:bodyPr>
            <a:normAutofit/>
          </a:bodyPr>
          <a:lstStyle/>
          <a:p>
            <a:r>
              <a:rPr lang="en-US" sz="3600" dirty="0" smtClean="0"/>
              <a:t>3. Rotation </a:t>
            </a:r>
            <a:r>
              <a:rPr lang="en-US" sz="3600" dirty="0"/>
              <a:t>Invariant Circular Gabor Features (RICGF</a:t>
            </a:r>
            <a:r>
              <a:rPr lang="en-US" sz="3600" dirty="0" smtClean="0"/>
              <a:t>)</a:t>
            </a:r>
            <a:endParaRPr lang="en-US" sz="3600" dirty="0"/>
          </a:p>
        </p:txBody>
      </p:sp>
      <p:sp>
        <p:nvSpPr>
          <p:cNvPr id="3" name="TextBox 2"/>
          <p:cNvSpPr txBox="1"/>
          <p:nvPr/>
        </p:nvSpPr>
        <p:spPr>
          <a:xfrm>
            <a:off x="203200" y="2045209"/>
            <a:ext cx="7315200" cy="646331"/>
          </a:xfrm>
          <a:prstGeom prst="rect">
            <a:avLst/>
          </a:prstGeom>
          <a:noFill/>
        </p:spPr>
        <p:txBody>
          <a:bodyPr wrap="square" rtlCol="0">
            <a:spAutoFit/>
          </a:bodyPr>
          <a:lstStyle/>
          <a:p>
            <a:r>
              <a:rPr lang="en-US" dirty="0" smtClean="0"/>
              <a:t>is a Gaussian kernel function modulated by a radially sinusoidal surface wave</a:t>
            </a:r>
            <a:endParaRPr lang="en-US" dirty="0"/>
          </a:p>
        </p:txBody>
      </p:sp>
    </p:spTree>
    <p:extLst>
      <p:ext uri="{BB962C8B-B14F-4D97-AF65-F5344CB8AC3E}">
        <p14:creationId xmlns:p14="http://schemas.microsoft.com/office/powerpoint/2010/main" val="1776486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6299200" cy="990600"/>
          </a:xfrm>
        </p:spPr>
        <p:txBody>
          <a:bodyPr>
            <a:normAutofit fontScale="90000"/>
          </a:bodyPr>
          <a:lstStyle/>
          <a:p>
            <a:r>
              <a:rPr lang="en-US" dirty="0"/>
              <a:t>4. Edge detection</a:t>
            </a:r>
            <a:br>
              <a:rPr lang="en-US" dirty="0"/>
            </a:br>
            <a:endParaRPr lang="en-US" dirty="0"/>
          </a:p>
        </p:txBody>
      </p:sp>
      <p:sp>
        <p:nvSpPr>
          <p:cNvPr id="3" name="TextBox 2"/>
          <p:cNvSpPr txBox="1"/>
          <p:nvPr/>
        </p:nvSpPr>
        <p:spPr>
          <a:xfrm>
            <a:off x="508000" y="1524000"/>
            <a:ext cx="10160000" cy="646331"/>
          </a:xfrm>
          <a:prstGeom prst="rect">
            <a:avLst/>
          </a:prstGeom>
          <a:noFill/>
        </p:spPr>
        <p:txBody>
          <a:bodyPr wrap="square" rtlCol="0">
            <a:spAutoFit/>
          </a:bodyPr>
          <a:lstStyle/>
          <a:p>
            <a:r>
              <a:rPr lang="en-US" dirty="0" smtClean="0"/>
              <a:t>The edge representation of an image significantly reduces the quantity of data to be processed, yet it retains essential information regarding the shapes of objects.</a:t>
            </a:r>
            <a:endParaRPr lang="en-US" dirty="0"/>
          </a:p>
        </p:txBody>
      </p:sp>
      <p:graphicFrame>
        <p:nvGraphicFramePr>
          <p:cNvPr id="6" name="Diagram 5"/>
          <p:cNvGraphicFramePr/>
          <p:nvPr>
            <p:extLst>
              <p:ext uri="{D42A27DB-BD31-4B8C-83A1-F6EECF244321}">
                <p14:modId xmlns:p14="http://schemas.microsoft.com/office/powerpoint/2010/main" val="263013693"/>
              </p:ext>
            </p:extLst>
          </p:nvPr>
        </p:nvGraphicFramePr>
        <p:xfrm>
          <a:off x="463296" y="3124200"/>
          <a:ext cx="11322304"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93185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p:txBody>
          <a:bodyPr/>
          <a:lstStyle/>
          <a:p>
            <a:r>
              <a:rPr lang="en-US" dirty="0" smtClean="0"/>
              <a:t>Chapter 1</a:t>
            </a:r>
            <a:endParaRPr lang="en-US" dirty="0"/>
          </a:p>
        </p:txBody>
      </p:sp>
      <p:sp>
        <p:nvSpPr>
          <p:cNvPr id="45" name="TextBox 44">
            <a:extLst>
              <a:ext uri="{FF2B5EF4-FFF2-40B4-BE49-F238E27FC236}">
                <a16:creationId xmlns:a16="http://schemas.microsoft.com/office/drawing/2014/main" xmlns="" id="{8240F3E9-DEE4-4CFD-8D1A-58362EB55230}"/>
              </a:ext>
            </a:extLst>
          </p:cNvPr>
          <p:cNvSpPr txBox="1"/>
          <p:nvPr/>
        </p:nvSpPr>
        <p:spPr>
          <a:xfrm>
            <a:off x="5383045" y="2714534"/>
            <a:ext cx="4364994" cy="1631216"/>
          </a:xfrm>
          <a:prstGeom prst="rect">
            <a:avLst/>
          </a:prstGeom>
          <a:noFill/>
        </p:spPr>
        <p:txBody>
          <a:bodyPr wrap="square" rtlCol="0">
            <a:spAutoFit/>
          </a:bodyPr>
          <a:lstStyle/>
          <a:p>
            <a:pPr lvl="1"/>
            <a:r>
              <a:rPr lang="en-US" b="1" i="1" dirty="0"/>
              <a:t>Metastatic brain tumors </a:t>
            </a:r>
            <a:endParaRPr lang="en-US" sz="2000" b="1" dirty="0"/>
          </a:p>
          <a:p>
            <a:pPr algn="ctr"/>
            <a:r>
              <a:rPr lang="en-US" sz="1400" dirty="0"/>
              <a:t> </a:t>
            </a:r>
            <a:r>
              <a:rPr lang="en-US" sz="1400" dirty="0" smtClean="0"/>
              <a:t>             begin </a:t>
            </a:r>
            <a:r>
              <a:rPr lang="en-US" sz="1400" dirty="0"/>
              <a:t>as cancer elsewhere in the body and spread to the brain</a:t>
            </a:r>
            <a:endParaRPr lang="en-US" sz="1400" i="1" dirty="0"/>
          </a:p>
          <a:p>
            <a:pPr lvl="1"/>
            <a:r>
              <a:rPr lang="en-US" b="1" dirty="0"/>
              <a:t>Primary brain tumors</a:t>
            </a:r>
          </a:p>
          <a:p>
            <a:pPr algn="ctr"/>
            <a:r>
              <a:rPr lang="en-US" sz="1200" dirty="0"/>
              <a:t> A tumor that first develops in the </a:t>
            </a:r>
            <a:r>
              <a:rPr lang="en-US" sz="1200" dirty="0" err="1"/>
              <a:t>brain.It</a:t>
            </a:r>
            <a:r>
              <a:rPr lang="en-US" sz="1200" dirty="0"/>
              <a:t> may spread to other parts of the nervous system, but rarely spreads to other parts of the body</a:t>
            </a:r>
            <a:endParaRPr lang="ko-KR" altLang="en-US" sz="1200" b="1" dirty="0">
              <a:solidFill>
                <a:schemeClr val="accent3"/>
              </a:solidFill>
              <a:cs typeface="Arial" pitchFamily="34" charset="0"/>
            </a:endParaRPr>
          </a:p>
        </p:txBody>
      </p:sp>
      <p:sp>
        <p:nvSpPr>
          <p:cNvPr id="46" name="TextBox 45">
            <a:extLst>
              <a:ext uri="{FF2B5EF4-FFF2-40B4-BE49-F238E27FC236}">
                <a16:creationId xmlns:a16="http://schemas.microsoft.com/office/drawing/2014/main" xmlns="" id="{73C04483-89B2-4DE5-9DAB-0ABB516ED1BC}"/>
              </a:ext>
            </a:extLst>
          </p:cNvPr>
          <p:cNvSpPr txBox="1"/>
          <p:nvPr/>
        </p:nvSpPr>
        <p:spPr>
          <a:xfrm>
            <a:off x="5559796" y="1787700"/>
            <a:ext cx="3568439" cy="1107996"/>
          </a:xfrm>
          <a:prstGeom prst="rect">
            <a:avLst/>
          </a:prstGeom>
          <a:noFill/>
        </p:spPr>
        <p:txBody>
          <a:bodyPr wrap="square" rtlCol="0" anchor="ctr">
            <a:spAutoFit/>
          </a:bodyPr>
          <a:lstStyle/>
          <a:p>
            <a:r>
              <a:rPr lang="en-US" sz="1100" dirty="0"/>
              <a:t> A </a:t>
            </a:r>
            <a:r>
              <a:rPr lang="en-US" sz="1100" b="1" dirty="0"/>
              <a:t>brain tumor</a:t>
            </a:r>
            <a:r>
              <a:rPr lang="en-US" sz="1100" dirty="0"/>
              <a:t> is an abnormal growth of tissue in the brain or central spine that can disrupt proper brain function Doctors refer to a tumor based on where the tumor cells began, and whether they are cancerous (malignant) or not (benign) </a:t>
            </a:r>
            <a:endParaRPr lang="en-US" sz="1100" i="1" dirty="0"/>
          </a:p>
          <a:p>
            <a:endParaRPr lang="ko-KR" altLang="en-US" sz="1100" dirty="0">
              <a:cs typeface="Arial" pitchFamily="34" charset="0"/>
            </a:endParaRPr>
          </a:p>
        </p:txBody>
      </p:sp>
      <p:sp>
        <p:nvSpPr>
          <p:cNvPr id="47" name="TextBox 46">
            <a:extLst>
              <a:ext uri="{FF2B5EF4-FFF2-40B4-BE49-F238E27FC236}">
                <a16:creationId xmlns:a16="http://schemas.microsoft.com/office/drawing/2014/main" xmlns="" id="{378ACB7F-AD35-42BE-B56F-397A57627719}"/>
              </a:ext>
            </a:extLst>
          </p:cNvPr>
          <p:cNvSpPr txBox="1"/>
          <p:nvPr/>
        </p:nvSpPr>
        <p:spPr>
          <a:xfrm>
            <a:off x="5383045" y="1326035"/>
            <a:ext cx="3568440" cy="461665"/>
          </a:xfrm>
          <a:prstGeom prst="rect">
            <a:avLst/>
          </a:prstGeom>
          <a:noFill/>
        </p:spPr>
        <p:txBody>
          <a:bodyPr wrap="square" rtlCol="0" anchor="ctr">
            <a:spAutoFit/>
          </a:bodyPr>
          <a:lstStyle/>
          <a:p>
            <a:r>
              <a:rPr lang="en-US" sz="2400" b="1" dirty="0"/>
              <a:t>B</a:t>
            </a:r>
            <a:r>
              <a:rPr lang="en-US" sz="2400" b="1" dirty="0" smtClean="0"/>
              <a:t>rain </a:t>
            </a:r>
            <a:r>
              <a:rPr lang="en-US" sz="2400" b="1" dirty="0"/>
              <a:t>tumor</a:t>
            </a:r>
            <a:r>
              <a:rPr lang="en-US" sz="2400" dirty="0"/>
              <a:t> </a:t>
            </a:r>
            <a:endParaRPr lang="en-US" altLang="ko-KR" sz="2400" dirty="0">
              <a:solidFill>
                <a:schemeClr val="accent1"/>
              </a:solidFill>
              <a:cs typeface="Arial" pitchFamily="34" charset="0"/>
            </a:endParaRPr>
          </a:p>
        </p:txBody>
      </p:sp>
      <p:pic>
        <p:nvPicPr>
          <p:cNvPr id="38" name="Picture 37"/>
          <p:cNvPicPr/>
          <p:nvPr/>
        </p:nvPicPr>
        <p:blipFill rotWithShape="1">
          <a:blip r:embed="rId2"/>
          <a:srcRect l="25801" t="14823" r="26762" b="21323"/>
          <a:stretch/>
        </p:blipFill>
        <p:spPr bwMode="auto">
          <a:xfrm>
            <a:off x="944880" y="1323938"/>
            <a:ext cx="4290060" cy="4482502"/>
          </a:xfrm>
          <a:prstGeom prst="rect">
            <a:avLst/>
          </a:prstGeom>
          <a:ln>
            <a:noFill/>
          </a:ln>
          <a:extLst>
            <a:ext uri="{53640926-AAD7-44D8-BBD7-CCE9431645EC}">
              <a14:shadowObscured xmlns:a14="http://schemas.microsoft.com/office/drawing/2010/main"/>
            </a:ext>
          </a:extLst>
        </p:spPr>
      </p:pic>
      <p:pic>
        <p:nvPicPr>
          <p:cNvPr id="52" name="Picture 51"/>
          <p:cNvPicPr/>
          <p:nvPr/>
        </p:nvPicPr>
        <p:blipFill rotWithShape="1">
          <a:blip r:embed="rId3">
            <a:extLst>
              <a:ext uri="{28A0092B-C50C-407E-A947-70E740481C1C}">
                <a14:useLocalDpi xmlns:a14="http://schemas.microsoft.com/office/drawing/2010/main" val="0"/>
              </a:ext>
            </a:extLst>
          </a:blip>
          <a:srcRect t="2381" b="5580"/>
          <a:stretch/>
        </p:blipFill>
        <p:spPr bwMode="auto">
          <a:xfrm>
            <a:off x="5383045" y="4345750"/>
            <a:ext cx="4423895" cy="210839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79425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11074400" cy="1810512"/>
          </a:xfrm>
        </p:spPr>
        <p:txBody>
          <a:bodyPr>
            <a:normAutofit/>
          </a:bodyPr>
          <a:lstStyle/>
          <a:p>
            <a:r>
              <a:rPr lang="en-US" sz="3600" dirty="0"/>
              <a:t>First order edge detection or gradient based edge </a:t>
            </a:r>
            <a:r>
              <a:rPr lang="en-US" sz="3600" dirty="0" smtClean="0"/>
              <a:t>operator</a:t>
            </a:r>
            <a:br>
              <a:rPr lang="en-US" sz="3600" dirty="0" smtClean="0"/>
            </a:br>
            <a:endParaRPr lang="en-US" sz="3600" dirty="0"/>
          </a:p>
        </p:txBody>
      </p:sp>
      <p:sp>
        <p:nvSpPr>
          <p:cNvPr id="3" name="TextBox 2"/>
          <p:cNvSpPr txBox="1"/>
          <p:nvPr/>
        </p:nvSpPr>
        <p:spPr>
          <a:xfrm>
            <a:off x="203200" y="1752600"/>
            <a:ext cx="9042400" cy="646331"/>
          </a:xfrm>
          <a:prstGeom prst="rect">
            <a:avLst/>
          </a:prstGeom>
          <a:noFill/>
        </p:spPr>
        <p:txBody>
          <a:bodyPr wrap="square" rtlCol="0">
            <a:spAutoFit/>
          </a:bodyPr>
          <a:lstStyle/>
          <a:p>
            <a:r>
              <a:rPr lang="en-US" dirty="0" smtClean="0"/>
              <a:t>the first order derivative operators are very sensitive to noise and produce thicker edges</a:t>
            </a:r>
            <a:endParaRPr lang="en-US" dirty="0"/>
          </a:p>
        </p:txBody>
      </p:sp>
      <p:graphicFrame>
        <p:nvGraphicFramePr>
          <p:cNvPr id="4" name="Diagram 3"/>
          <p:cNvGraphicFramePr/>
          <p:nvPr>
            <p:extLst>
              <p:ext uri="{D42A27DB-BD31-4B8C-83A1-F6EECF244321}">
                <p14:modId xmlns:p14="http://schemas.microsoft.com/office/powerpoint/2010/main" val="180130658"/>
              </p:ext>
            </p:extLst>
          </p:nvPr>
        </p:nvGraphicFramePr>
        <p:xfrm>
          <a:off x="508000" y="2590800"/>
          <a:ext cx="107696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11026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 Robert </a:t>
            </a:r>
            <a:r>
              <a:rPr lang="en-US" sz="3600" dirty="0" smtClean="0"/>
              <a:t>operator</a:t>
            </a:r>
            <a:br>
              <a:rPr lang="en-US" sz="3600" dirty="0" smtClean="0"/>
            </a:br>
            <a:endParaRPr lang="en-US" sz="3600" dirty="0"/>
          </a:p>
        </p:txBody>
      </p:sp>
      <p:sp>
        <p:nvSpPr>
          <p:cNvPr id="3" name="TextBox 2"/>
          <p:cNvSpPr txBox="1"/>
          <p:nvPr/>
        </p:nvSpPr>
        <p:spPr>
          <a:xfrm>
            <a:off x="609600" y="1371600"/>
            <a:ext cx="10058400" cy="646331"/>
          </a:xfrm>
          <a:prstGeom prst="rect">
            <a:avLst/>
          </a:prstGeom>
          <a:noFill/>
        </p:spPr>
        <p:txBody>
          <a:bodyPr wrap="square" rtlCol="0">
            <a:spAutoFit/>
          </a:bodyPr>
          <a:lstStyle/>
          <a:p>
            <a:r>
              <a:rPr lang="en-US" dirty="0" smtClean="0"/>
              <a:t>It performs a simple, quick to compute, 2-D spatial gradient measurement on an image. This method emphasizes regions of high spatial frequency which often correspond to edges.</a:t>
            </a:r>
            <a:endParaRPr lang="en-US" dirty="0"/>
          </a:p>
        </p:txBody>
      </p:sp>
      <p:sp>
        <p:nvSpPr>
          <p:cNvPr id="4" name="TextBox 3"/>
          <p:cNvSpPr txBox="1"/>
          <p:nvPr/>
        </p:nvSpPr>
        <p:spPr>
          <a:xfrm>
            <a:off x="609600" y="2294931"/>
            <a:ext cx="4673600" cy="646331"/>
          </a:xfrm>
          <a:prstGeom prst="rect">
            <a:avLst/>
          </a:prstGeom>
          <a:noFill/>
        </p:spPr>
        <p:txBody>
          <a:bodyPr wrap="square" rtlCol="0">
            <a:spAutoFit/>
          </a:bodyPr>
          <a:lstStyle/>
          <a:p>
            <a:r>
              <a:rPr lang="en-US" sz="3600" dirty="0" smtClean="0">
                <a:solidFill>
                  <a:schemeClr val="tx2"/>
                </a:solidFill>
              </a:rPr>
              <a:t>Sobel operator</a:t>
            </a:r>
          </a:p>
        </p:txBody>
      </p:sp>
      <p:sp>
        <p:nvSpPr>
          <p:cNvPr id="5" name="TextBox 4"/>
          <p:cNvSpPr txBox="1"/>
          <p:nvPr/>
        </p:nvSpPr>
        <p:spPr>
          <a:xfrm>
            <a:off x="660400" y="2941262"/>
            <a:ext cx="9194800" cy="646331"/>
          </a:xfrm>
          <a:prstGeom prst="rect">
            <a:avLst/>
          </a:prstGeom>
          <a:noFill/>
        </p:spPr>
        <p:txBody>
          <a:bodyPr wrap="square" rtlCol="0">
            <a:spAutoFit/>
          </a:bodyPr>
          <a:lstStyle/>
          <a:p>
            <a:r>
              <a:rPr lang="en-US" dirty="0" smtClean="0"/>
              <a:t>The image is processed in the X and Y directions separately first, and then combined together to form a new image</a:t>
            </a:r>
            <a:endParaRPr lang="en-US" dirty="0"/>
          </a:p>
        </p:txBody>
      </p:sp>
      <p:sp>
        <p:nvSpPr>
          <p:cNvPr id="6" name="TextBox 5"/>
          <p:cNvSpPr txBox="1"/>
          <p:nvPr/>
        </p:nvSpPr>
        <p:spPr>
          <a:xfrm>
            <a:off x="609600" y="3587593"/>
            <a:ext cx="7213600" cy="646331"/>
          </a:xfrm>
          <a:prstGeom prst="rect">
            <a:avLst/>
          </a:prstGeom>
          <a:noFill/>
        </p:spPr>
        <p:txBody>
          <a:bodyPr wrap="square" rtlCol="0">
            <a:spAutoFit/>
          </a:bodyPr>
          <a:lstStyle/>
          <a:p>
            <a:r>
              <a:rPr lang="en-US" sz="3600" dirty="0" smtClean="0">
                <a:solidFill>
                  <a:schemeClr val="tx2"/>
                </a:solidFill>
              </a:rPr>
              <a:t>Prewitt operator</a:t>
            </a:r>
          </a:p>
        </p:txBody>
      </p:sp>
      <p:sp>
        <p:nvSpPr>
          <p:cNvPr id="7" name="TextBox 6"/>
          <p:cNvSpPr txBox="1"/>
          <p:nvPr/>
        </p:nvSpPr>
        <p:spPr>
          <a:xfrm>
            <a:off x="609600" y="4185155"/>
            <a:ext cx="9652000" cy="923330"/>
          </a:xfrm>
          <a:prstGeom prst="rect">
            <a:avLst/>
          </a:prstGeom>
          <a:noFill/>
        </p:spPr>
        <p:txBody>
          <a:bodyPr wrap="square" rtlCol="0">
            <a:spAutoFit/>
          </a:bodyPr>
          <a:lstStyle/>
          <a:p>
            <a:r>
              <a:rPr lang="en-US" dirty="0" smtClean="0"/>
              <a:t>Prewitt operator is similar to the Sobel operator and is used for detecting vertical and horizontal edges in images. It is one of the best ways To estimate the magnitude and orientation of an edge</a:t>
            </a:r>
            <a:endParaRPr lang="en-US" dirty="0"/>
          </a:p>
        </p:txBody>
      </p:sp>
    </p:spTree>
    <p:extLst>
      <p:ext uri="{BB962C8B-B14F-4D97-AF65-F5344CB8AC3E}">
        <p14:creationId xmlns:p14="http://schemas.microsoft.com/office/powerpoint/2010/main" val="39450067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03200" y="914401"/>
            <a:ext cx="7620000" cy="646331"/>
          </a:xfrm>
          <a:prstGeom prst="rect">
            <a:avLst/>
          </a:prstGeom>
          <a:noFill/>
        </p:spPr>
        <p:txBody>
          <a:bodyPr wrap="square" rtlCol="0">
            <a:spAutoFit/>
          </a:bodyPr>
          <a:lstStyle/>
          <a:p>
            <a:r>
              <a:rPr lang="en-US" sz="3600" dirty="0" smtClean="0">
                <a:solidFill>
                  <a:schemeClr val="tx2"/>
                </a:solidFill>
              </a:rPr>
              <a:t>Kirsch Edge detection</a:t>
            </a:r>
          </a:p>
        </p:txBody>
      </p:sp>
      <p:sp>
        <p:nvSpPr>
          <p:cNvPr id="4" name="TextBox 3"/>
          <p:cNvSpPr txBox="1"/>
          <p:nvPr/>
        </p:nvSpPr>
        <p:spPr>
          <a:xfrm>
            <a:off x="355600" y="1454051"/>
            <a:ext cx="10617200" cy="646331"/>
          </a:xfrm>
          <a:prstGeom prst="rect">
            <a:avLst/>
          </a:prstGeom>
          <a:noFill/>
        </p:spPr>
        <p:txBody>
          <a:bodyPr wrap="square" rtlCol="0">
            <a:spAutoFit/>
          </a:bodyPr>
          <a:lstStyle/>
          <a:p>
            <a:r>
              <a:rPr lang="en-US" dirty="0" smtClean="0"/>
              <a:t>The masks of this Kirsch technique are defined by considering a single mask and rotating it to eight main compass directions: North, Northwest, West, Southwest, South, Southeast, East and Northeast</a:t>
            </a:r>
            <a:endParaRPr lang="en-US" dirty="0"/>
          </a:p>
        </p:txBody>
      </p:sp>
      <p:sp>
        <p:nvSpPr>
          <p:cNvPr id="5" name="TextBox 4"/>
          <p:cNvSpPr txBox="1"/>
          <p:nvPr/>
        </p:nvSpPr>
        <p:spPr>
          <a:xfrm>
            <a:off x="304800" y="2377382"/>
            <a:ext cx="9144000" cy="646331"/>
          </a:xfrm>
          <a:prstGeom prst="rect">
            <a:avLst/>
          </a:prstGeom>
          <a:noFill/>
        </p:spPr>
        <p:txBody>
          <a:bodyPr wrap="square" rtlCol="0">
            <a:spAutoFit/>
          </a:bodyPr>
          <a:lstStyle/>
          <a:p>
            <a:r>
              <a:rPr lang="en-US" sz="3600" dirty="0" smtClean="0">
                <a:solidFill>
                  <a:schemeClr val="tx2"/>
                </a:solidFill>
              </a:rPr>
              <a:t>Robinson Edge detection</a:t>
            </a:r>
          </a:p>
        </p:txBody>
      </p:sp>
      <p:sp>
        <p:nvSpPr>
          <p:cNvPr id="7" name="TextBox 6"/>
          <p:cNvSpPr txBox="1"/>
          <p:nvPr/>
        </p:nvSpPr>
        <p:spPr>
          <a:xfrm>
            <a:off x="400304" y="3008473"/>
            <a:ext cx="9251696" cy="646331"/>
          </a:xfrm>
          <a:prstGeom prst="rect">
            <a:avLst/>
          </a:prstGeom>
          <a:noFill/>
        </p:spPr>
        <p:txBody>
          <a:bodyPr wrap="square" rtlCol="0">
            <a:spAutoFit/>
          </a:bodyPr>
          <a:lstStyle/>
          <a:p>
            <a:r>
              <a:rPr lang="en-US" dirty="0" smtClean="0"/>
              <a:t>It is similar to Kirsch masks but is easier to implement because they rely only on coefficients of 0, 1 and 2.</a:t>
            </a:r>
            <a:endParaRPr lang="en-US" dirty="0"/>
          </a:p>
        </p:txBody>
      </p:sp>
    </p:spTree>
    <p:extLst>
      <p:ext uri="{BB962C8B-B14F-4D97-AF65-F5344CB8AC3E}">
        <p14:creationId xmlns:p14="http://schemas.microsoft.com/office/powerpoint/2010/main" val="33410997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200" y="762001"/>
            <a:ext cx="11074400" cy="646331"/>
          </a:xfrm>
          <a:prstGeom prst="rect">
            <a:avLst/>
          </a:prstGeom>
          <a:noFill/>
        </p:spPr>
        <p:txBody>
          <a:bodyPr wrap="square" rtlCol="0">
            <a:spAutoFit/>
          </a:bodyPr>
          <a:lstStyle/>
          <a:p>
            <a:r>
              <a:rPr lang="en-US" sz="3600" dirty="0" smtClean="0">
                <a:solidFill>
                  <a:schemeClr val="tx2"/>
                </a:solidFill>
              </a:rPr>
              <a:t>Second order derivative or Zero crossing</a:t>
            </a:r>
          </a:p>
        </p:txBody>
      </p:sp>
      <p:sp>
        <p:nvSpPr>
          <p:cNvPr id="3" name="TextBox 2"/>
          <p:cNvSpPr txBox="1"/>
          <p:nvPr/>
        </p:nvSpPr>
        <p:spPr>
          <a:xfrm>
            <a:off x="304800" y="1524001"/>
            <a:ext cx="9347200" cy="646331"/>
          </a:xfrm>
          <a:prstGeom prst="rect">
            <a:avLst/>
          </a:prstGeom>
          <a:noFill/>
        </p:spPr>
        <p:txBody>
          <a:bodyPr wrap="square" rtlCol="0">
            <a:spAutoFit/>
          </a:bodyPr>
          <a:lstStyle/>
          <a:p>
            <a:r>
              <a:rPr lang="en-US" dirty="0" smtClean="0"/>
              <a:t>In this operator a pixel is marked as an edge at a position where second derivative of an image becomes zero.</a:t>
            </a:r>
            <a:endParaRPr lang="en-US" dirty="0"/>
          </a:p>
        </p:txBody>
      </p:sp>
      <p:graphicFrame>
        <p:nvGraphicFramePr>
          <p:cNvPr id="4" name="Diagram 3"/>
          <p:cNvGraphicFramePr/>
          <p:nvPr>
            <p:extLst>
              <p:ext uri="{D42A27DB-BD31-4B8C-83A1-F6EECF244321}">
                <p14:modId xmlns:p14="http://schemas.microsoft.com/office/powerpoint/2010/main" val="531247806"/>
              </p:ext>
            </p:extLst>
          </p:nvPr>
        </p:nvGraphicFramePr>
        <p:xfrm>
          <a:off x="508000" y="2362200"/>
          <a:ext cx="8128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55176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200" y="801624"/>
            <a:ext cx="8128000" cy="646331"/>
          </a:xfrm>
          <a:prstGeom prst="rect">
            <a:avLst/>
          </a:prstGeom>
          <a:noFill/>
        </p:spPr>
        <p:txBody>
          <a:bodyPr wrap="square" rtlCol="0">
            <a:spAutoFit/>
          </a:bodyPr>
          <a:lstStyle/>
          <a:p>
            <a:r>
              <a:rPr lang="en-US" sz="3600" dirty="0" smtClean="0">
                <a:solidFill>
                  <a:schemeClr val="tx2"/>
                </a:solidFill>
              </a:rPr>
              <a:t>Marr-Hildreth operator</a:t>
            </a:r>
          </a:p>
        </p:txBody>
      </p:sp>
      <p:sp>
        <p:nvSpPr>
          <p:cNvPr id="3" name="TextBox 2"/>
          <p:cNvSpPr txBox="1"/>
          <p:nvPr/>
        </p:nvSpPr>
        <p:spPr>
          <a:xfrm>
            <a:off x="304800" y="1447956"/>
            <a:ext cx="7660640" cy="923330"/>
          </a:xfrm>
          <a:prstGeom prst="rect">
            <a:avLst/>
          </a:prstGeom>
          <a:noFill/>
        </p:spPr>
        <p:txBody>
          <a:bodyPr wrap="square" rtlCol="0">
            <a:spAutoFit/>
          </a:bodyPr>
          <a:lstStyle/>
          <a:p>
            <a:r>
              <a:rPr lang="en-US" dirty="0" smtClean="0"/>
              <a:t>It is a method of detecting edges in digital images </a:t>
            </a:r>
          </a:p>
          <a:p>
            <a:r>
              <a:rPr lang="en-US" dirty="0" smtClean="0"/>
              <a:t>Algorithm for the Marr Hildreth edge detector is Smooth the image using a Gaussian Apply a two-dimensional Laplacian to the smoothed image</a:t>
            </a:r>
            <a:endParaRPr lang="en-US" dirty="0"/>
          </a:p>
        </p:txBody>
      </p:sp>
      <p:sp>
        <p:nvSpPr>
          <p:cNvPr id="4" name="TextBox 3"/>
          <p:cNvSpPr txBox="1"/>
          <p:nvPr/>
        </p:nvSpPr>
        <p:spPr>
          <a:xfrm>
            <a:off x="227584" y="2663875"/>
            <a:ext cx="10464800" cy="646331"/>
          </a:xfrm>
          <a:prstGeom prst="rect">
            <a:avLst/>
          </a:prstGeom>
          <a:noFill/>
        </p:spPr>
        <p:txBody>
          <a:bodyPr wrap="square" rtlCol="0">
            <a:spAutoFit/>
          </a:bodyPr>
          <a:lstStyle/>
          <a:p>
            <a:r>
              <a:rPr lang="en-US" sz="3600" dirty="0" smtClean="0">
                <a:solidFill>
                  <a:schemeClr val="tx2"/>
                </a:solidFill>
              </a:rPr>
              <a:t>Laplacian of Gaussian (LoG) operator</a:t>
            </a:r>
          </a:p>
        </p:txBody>
      </p:sp>
      <p:sp>
        <p:nvSpPr>
          <p:cNvPr id="5" name="TextBox 4"/>
          <p:cNvSpPr txBox="1"/>
          <p:nvPr/>
        </p:nvSpPr>
        <p:spPr>
          <a:xfrm>
            <a:off x="304800" y="3429001"/>
            <a:ext cx="7660640" cy="1200329"/>
          </a:xfrm>
          <a:prstGeom prst="rect">
            <a:avLst/>
          </a:prstGeom>
          <a:noFill/>
        </p:spPr>
        <p:txBody>
          <a:bodyPr wrap="square" rtlCol="0">
            <a:spAutoFit/>
          </a:bodyPr>
          <a:lstStyle/>
          <a:p>
            <a:r>
              <a:rPr lang="en-US" dirty="0" smtClean="0"/>
              <a:t>It is defined as It has two effects, it smoothed the image and it computes the</a:t>
            </a:r>
          </a:p>
          <a:p>
            <a:r>
              <a:rPr lang="en-US" dirty="0" smtClean="0"/>
              <a:t>Laplacian, which yields a double edge image. Locating edges then consists of finding the zero crossings</a:t>
            </a:r>
            <a:endParaRPr lang="en-US" dirty="0"/>
          </a:p>
        </p:txBody>
      </p:sp>
    </p:spTree>
    <p:extLst>
      <p:ext uri="{BB962C8B-B14F-4D97-AF65-F5344CB8AC3E}">
        <p14:creationId xmlns:p14="http://schemas.microsoft.com/office/powerpoint/2010/main" val="13798004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600" y="304800"/>
            <a:ext cx="11074400" cy="1143000"/>
          </a:xfrm>
        </p:spPr>
        <p:txBody>
          <a:bodyPr>
            <a:normAutofit/>
          </a:bodyPr>
          <a:lstStyle/>
          <a:p>
            <a:r>
              <a:rPr lang="en-US" sz="3600" dirty="0"/>
              <a:t>5. Optimal Edge Detection</a:t>
            </a:r>
          </a:p>
        </p:txBody>
      </p:sp>
      <p:sp>
        <p:nvSpPr>
          <p:cNvPr id="4" name="TextBox 3"/>
          <p:cNvSpPr txBox="1"/>
          <p:nvPr/>
        </p:nvSpPr>
        <p:spPr>
          <a:xfrm>
            <a:off x="812800" y="1521767"/>
            <a:ext cx="3352800" cy="461665"/>
          </a:xfrm>
          <a:prstGeom prst="rect">
            <a:avLst/>
          </a:prstGeom>
          <a:noFill/>
        </p:spPr>
        <p:txBody>
          <a:bodyPr wrap="square" rtlCol="0">
            <a:spAutoFit/>
          </a:bodyPr>
          <a:lstStyle/>
          <a:p>
            <a:r>
              <a:rPr lang="en-US" sz="2400" dirty="0" smtClean="0"/>
              <a:t>Canny Operator</a:t>
            </a:r>
          </a:p>
        </p:txBody>
      </p:sp>
      <p:sp>
        <p:nvSpPr>
          <p:cNvPr id="5" name="TextBox 4"/>
          <p:cNvSpPr txBox="1"/>
          <p:nvPr/>
        </p:nvSpPr>
        <p:spPr>
          <a:xfrm>
            <a:off x="812800" y="2133600"/>
            <a:ext cx="10261600" cy="923330"/>
          </a:xfrm>
          <a:prstGeom prst="rect">
            <a:avLst/>
          </a:prstGeom>
          <a:noFill/>
        </p:spPr>
        <p:txBody>
          <a:bodyPr wrap="square" rtlCol="0">
            <a:spAutoFit/>
          </a:bodyPr>
          <a:lstStyle/>
          <a:p>
            <a:r>
              <a:rPr lang="en-US" dirty="0" smtClean="0"/>
              <a:t>it is a method to find edges by isolating noise from the image without affecting the features of the edges in the image and then applying the tendency to find the edges and the critical value for threshold.</a:t>
            </a:r>
            <a:endParaRPr lang="en-US" dirty="0"/>
          </a:p>
        </p:txBody>
      </p:sp>
      <p:sp>
        <p:nvSpPr>
          <p:cNvPr id="6" name="TextBox 5"/>
          <p:cNvSpPr txBox="1"/>
          <p:nvPr/>
        </p:nvSpPr>
        <p:spPr>
          <a:xfrm>
            <a:off x="101600" y="3056931"/>
            <a:ext cx="6400800" cy="646331"/>
          </a:xfrm>
          <a:prstGeom prst="rect">
            <a:avLst/>
          </a:prstGeom>
          <a:noFill/>
        </p:spPr>
        <p:txBody>
          <a:bodyPr wrap="square" rtlCol="0">
            <a:spAutoFit/>
          </a:bodyPr>
          <a:lstStyle/>
          <a:p>
            <a:r>
              <a:rPr lang="en-US" sz="3600" dirty="0" smtClean="0">
                <a:solidFill>
                  <a:schemeClr val="tx2"/>
                </a:solidFill>
              </a:rPr>
              <a:t>6. Local binary pattern</a:t>
            </a:r>
            <a:endParaRPr lang="en-US" sz="3600" dirty="0">
              <a:solidFill>
                <a:schemeClr val="tx2"/>
              </a:solidFill>
            </a:endParaRPr>
          </a:p>
        </p:txBody>
      </p:sp>
      <p:sp>
        <p:nvSpPr>
          <p:cNvPr id="7" name="TextBox 6"/>
          <p:cNvSpPr txBox="1"/>
          <p:nvPr/>
        </p:nvSpPr>
        <p:spPr>
          <a:xfrm>
            <a:off x="609600" y="3703262"/>
            <a:ext cx="9753600" cy="369332"/>
          </a:xfrm>
          <a:prstGeom prst="rect">
            <a:avLst/>
          </a:prstGeom>
          <a:noFill/>
        </p:spPr>
        <p:txBody>
          <a:bodyPr wrap="square" rtlCol="0">
            <a:spAutoFit/>
          </a:bodyPr>
          <a:lstStyle/>
          <a:p>
            <a:r>
              <a:rPr lang="en-US" dirty="0" smtClean="0"/>
              <a:t>It is a simple, quick, and very efficient method for extracting feature from image texture</a:t>
            </a:r>
            <a:endParaRPr lang="en-US" dirty="0"/>
          </a:p>
        </p:txBody>
      </p:sp>
      <p:sp>
        <p:nvSpPr>
          <p:cNvPr id="8" name="TextBox 7"/>
          <p:cNvSpPr txBox="1"/>
          <p:nvPr/>
        </p:nvSpPr>
        <p:spPr>
          <a:xfrm>
            <a:off x="121920" y="4349592"/>
            <a:ext cx="11643360" cy="923330"/>
          </a:xfrm>
          <a:prstGeom prst="rect">
            <a:avLst/>
          </a:prstGeom>
          <a:noFill/>
        </p:spPr>
        <p:txBody>
          <a:bodyPr wrap="square" rtlCol="0">
            <a:spAutoFit/>
          </a:bodyPr>
          <a:lstStyle/>
          <a:p>
            <a:r>
              <a:rPr lang="en-US" sz="3600" dirty="0" smtClean="0">
                <a:solidFill>
                  <a:schemeClr val="tx2"/>
                </a:solidFill>
              </a:rPr>
              <a:t>7. Histogram Orientation Gradient (HOG)</a:t>
            </a:r>
          </a:p>
          <a:p>
            <a:endParaRPr lang="en-US" dirty="0"/>
          </a:p>
        </p:txBody>
      </p:sp>
      <p:sp>
        <p:nvSpPr>
          <p:cNvPr id="9" name="TextBox 8"/>
          <p:cNvSpPr txBox="1"/>
          <p:nvPr/>
        </p:nvSpPr>
        <p:spPr>
          <a:xfrm>
            <a:off x="231648" y="5105400"/>
            <a:ext cx="11582400" cy="646331"/>
          </a:xfrm>
          <a:prstGeom prst="rect">
            <a:avLst/>
          </a:prstGeom>
          <a:noFill/>
        </p:spPr>
        <p:txBody>
          <a:bodyPr wrap="square" rtlCol="0">
            <a:spAutoFit/>
          </a:bodyPr>
          <a:lstStyle/>
          <a:p>
            <a:r>
              <a:rPr lang="en-US" dirty="0" smtClean="0"/>
              <a:t>It is a method in computer vision and image processing that is used to detect the object. In this method, the image is divided into small areas that are joined together, they are called cells</a:t>
            </a:r>
            <a:endParaRPr lang="en-US" dirty="0"/>
          </a:p>
        </p:txBody>
      </p:sp>
    </p:spTree>
    <p:extLst>
      <p:ext uri="{BB962C8B-B14F-4D97-AF65-F5344CB8AC3E}">
        <p14:creationId xmlns:p14="http://schemas.microsoft.com/office/powerpoint/2010/main" val="39402723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3840" y="609600"/>
            <a:ext cx="8026400" cy="646331"/>
          </a:xfrm>
          <a:prstGeom prst="rect">
            <a:avLst/>
          </a:prstGeom>
          <a:noFill/>
        </p:spPr>
        <p:txBody>
          <a:bodyPr wrap="square" rtlCol="0">
            <a:spAutoFit/>
          </a:bodyPr>
          <a:lstStyle/>
          <a:p>
            <a:r>
              <a:rPr lang="en-US" sz="3600" dirty="0" smtClean="0">
                <a:solidFill>
                  <a:schemeClr val="tx2"/>
                </a:solidFill>
              </a:rPr>
              <a:t>8. Monogenic Signal Analysis</a:t>
            </a:r>
          </a:p>
        </p:txBody>
      </p:sp>
      <p:sp>
        <p:nvSpPr>
          <p:cNvPr id="4" name="TextBox 3"/>
          <p:cNvSpPr txBox="1"/>
          <p:nvPr/>
        </p:nvSpPr>
        <p:spPr>
          <a:xfrm>
            <a:off x="398272" y="1255930"/>
            <a:ext cx="9448800" cy="923330"/>
          </a:xfrm>
          <a:prstGeom prst="rect">
            <a:avLst/>
          </a:prstGeom>
          <a:noFill/>
        </p:spPr>
        <p:txBody>
          <a:bodyPr wrap="square" rtlCol="0">
            <a:spAutoFit/>
          </a:bodyPr>
          <a:lstStyle/>
          <a:p>
            <a:r>
              <a:rPr lang="en-US" dirty="0" smtClean="0"/>
              <a:t>The monogenic signal is an image analysis approach based on analytic signal concept and this isotropic generalization has been used for various image </a:t>
            </a:r>
            <a:r>
              <a:rPr lang="en-US" smtClean="0"/>
              <a:t>analysis and computer vision applications</a:t>
            </a:r>
            <a:endParaRPr lang="en-US" dirty="0"/>
          </a:p>
        </p:txBody>
      </p:sp>
      <p:sp>
        <p:nvSpPr>
          <p:cNvPr id="2" name="TextBox 1"/>
          <p:cNvSpPr txBox="1"/>
          <p:nvPr/>
        </p:nvSpPr>
        <p:spPr>
          <a:xfrm>
            <a:off x="243840" y="2179261"/>
            <a:ext cx="11692128" cy="646331"/>
          </a:xfrm>
          <a:prstGeom prst="rect">
            <a:avLst/>
          </a:prstGeom>
          <a:noFill/>
        </p:spPr>
        <p:txBody>
          <a:bodyPr wrap="square" rtlCol="0">
            <a:spAutoFit/>
          </a:bodyPr>
          <a:lstStyle/>
          <a:p>
            <a:r>
              <a:rPr lang="en-US" sz="3600" dirty="0">
                <a:solidFill>
                  <a:schemeClr val="tx2"/>
                </a:solidFill>
              </a:rPr>
              <a:t>9. Combined Local Binary Patterns (CLBP</a:t>
            </a:r>
            <a:r>
              <a:rPr lang="en-US" sz="3600" dirty="0" smtClean="0">
                <a:solidFill>
                  <a:schemeClr val="tx2"/>
                </a:solidFill>
              </a:rPr>
              <a:t>)</a:t>
            </a:r>
            <a:endParaRPr lang="en-US" sz="3600" dirty="0">
              <a:solidFill>
                <a:schemeClr val="tx2"/>
              </a:solidFill>
            </a:endParaRPr>
          </a:p>
        </p:txBody>
      </p:sp>
      <p:sp>
        <p:nvSpPr>
          <p:cNvPr id="5" name="TextBox 4"/>
          <p:cNvSpPr txBox="1"/>
          <p:nvPr/>
        </p:nvSpPr>
        <p:spPr>
          <a:xfrm>
            <a:off x="398272" y="2877235"/>
            <a:ext cx="9964928" cy="646331"/>
          </a:xfrm>
          <a:prstGeom prst="rect">
            <a:avLst/>
          </a:prstGeom>
          <a:noFill/>
        </p:spPr>
        <p:txBody>
          <a:bodyPr wrap="square" rtlCol="0">
            <a:spAutoFit/>
          </a:bodyPr>
          <a:lstStyle/>
          <a:p>
            <a:r>
              <a:rPr lang="en-US" dirty="0"/>
              <a:t>is a combination of local binary </a:t>
            </a:r>
            <a:r>
              <a:rPr lang="en-US" dirty="0" smtClean="0"/>
              <a:t>patterns (CLBP</a:t>
            </a:r>
            <a:r>
              <a:rPr lang="en-US" dirty="0"/>
              <a:t>) descriptor that generalizes LBP effectively for the texture analysis.</a:t>
            </a:r>
          </a:p>
        </p:txBody>
      </p:sp>
    </p:spTree>
    <p:extLst>
      <p:ext uri="{BB962C8B-B14F-4D97-AF65-F5344CB8AC3E}">
        <p14:creationId xmlns:p14="http://schemas.microsoft.com/office/powerpoint/2010/main" val="3340578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33401"/>
            <a:ext cx="5283200" cy="646331"/>
          </a:xfrm>
          <a:prstGeom prst="rect">
            <a:avLst/>
          </a:prstGeom>
          <a:noFill/>
        </p:spPr>
        <p:txBody>
          <a:bodyPr wrap="square" rtlCol="0">
            <a:spAutoFit/>
          </a:bodyPr>
          <a:lstStyle/>
          <a:p>
            <a:r>
              <a:rPr lang="en-US" sz="3600" dirty="0">
                <a:solidFill>
                  <a:schemeClr val="tx2"/>
                </a:solidFill>
              </a:rPr>
              <a:t>10. Shape Feature</a:t>
            </a:r>
          </a:p>
        </p:txBody>
      </p:sp>
      <p:sp>
        <p:nvSpPr>
          <p:cNvPr id="3" name="TextBox 2"/>
          <p:cNvSpPr txBox="1"/>
          <p:nvPr/>
        </p:nvSpPr>
        <p:spPr>
          <a:xfrm>
            <a:off x="288544" y="1182780"/>
            <a:ext cx="9871456" cy="646331"/>
          </a:xfrm>
          <a:prstGeom prst="rect">
            <a:avLst/>
          </a:prstGeom>
          <a:noFill/>
        </p:spPr>
        <p:txBody>
          <a:bodyPr wrap="square" rtlCol="0">
            <a:spAutoFit/>
          </a:bodyPr>
          <a:lstStyle/>
          <a:p>
            <a:r>
              <a:rPr lang="en-US" dirty="0"/>
              <a:t>Shape features are extracted using region props. Shape features are center </a:t>
            </a:r>
            <a:r>
              <a:rPr lang="en-US" dirty="0" smtClean="0"/>
              <a:t>of gravity</a:t>
            </a:r>
            <a:r>
              <a:rPr lang="en-US" dirty="0"/>
              <a:t>, Circularity ratio, Rectangularity</a:t>
            </a:r>
          </a:p>
        </p:txBody>
      </p:sp>
      <p:sp>
        <p:nvSpPr>
          <p:cNvPr id="4" name="TextBox 3"/>
          <p:cNvSpPr txBox="1"/>
          <p:nvPr/>
        </p:nvSpPr>
        <p:spPr>
          <a:xfrm>
            <a:off x="1442720" y="1841808"/>
            <a:ext cx="5181600" cy="461665"/>
          </a:xfrm>
          <a:prstGeom prst="rect">
            <a:avLst/>
          </a:prstGeom>
          <a:noFill/>
        </p:spPr>
        <p:txBody>
          <a:bodyPr wrap="square" rtlCol="0">
            <a:spAutoFit/>
          </a:bodyPr>
          <a:lstStyle/>
          <a:p>
            <a:r>
              <a:rPr lang="en-US" sz="2400" dirty="0"/>
              <a:t>1. Centre of </a:t>
            </a:r>
            <a:r>
              <a:rPr lang="en-US" sz="2400" dirty="0" smtClean="0"/>
              <a:t>gravity</a:t>
            </a:r>
            <a:endParaRPr lang="en-US" sz="2400" dirty="0"/>
          </a:p>
        </p:txBody>
      </p:sp>
      <p:sp>
        <p:nvSpPr>
          <p:cNvPr id="5" name="TextBox 4"/>
          <p:cNvSpPr txBox="1"/>
          <p:nvPr/>
        </p:nvSpPr>
        <p:spPr>
          <a:xfrm>
            <a:off x="2133600" y="2438400"/>
            <a:ext cx="9956800" cy="646331"/>
          </a:xfrm>
          <a:prstGeom prst="rect">
            <a:avLst/>
          </a:prstGeom>
          <a:noFill/>
        </p:spPr>
        <p:txBody>
          <a:bodyPr wrap="square" rtlCol="0">
            <a:spAutoFit/>
          </a:bodyPr>
          <a:lstStyle/>
          <a:p>
            <a:r>
              <a:rPr lang="en-US" dirty="0"/>
              <a:t>The center of gravity is also called centroid. Its position should be fixed in relation to </a:t>
            </a:r>
            <a:r>
              <a:rPr lang="en-US" dirty="0" smtClean="0"/>
              <a:t>the shape</a:t>
            </a:r>
            <a:endParaRPr lang="en-US" dirty="0"/>
          </a:p>
          <a:p>
            <a:endParaRPr lang="en-US" dirty="0"/>
          </a:p>
        </p:txBody>
      </p:sp>
      <p:sp>
        <p:nvSpPr>
          <p:cNvPr id="6" name="TextBox 5"/>
          <p:cNvSpPr txBox="1"/>
          <p:nvPr/>
        </p:nvSpPr>
        <p:spPr>
          <a:xfrm>
            <a:off x="1442720" y="3373922"/>
            <a:ext cx="3962400" cy="461665"/>
          </a:xfrm>
          <a:prstGeom prst="rect">
            <a:avLst/>
          </a:prstGeom>
          <a:noFill/>
        </p:spPr>
        <p:txBody>
          <a:bodyPr wrap="square" rtlCol="0">
            <a:spAutoFit/>
          </a:bodyPr>
          <a:lstStyle/>
          <a:p>
            <a:r>
              <a:rPr lang="en-US" sz="2400" dirty="0"/>
              <a:t>2. Circularity </a:t>
            </a:r>
            <a:r>
              <a:rPr lang="en-US" sz="2400" dirty="0" smtClean="0"/>
              <a:t>ratio</a:t>
            </a:r>
            <a:endParaRPr lang="en-US" sz="2400" dirty="0"/>
          </a:p>
        </p:txBody>
      </p:sp>
      <p:sp>
        <p:nvSpPr>
          <p:cNvPr id="7" name="TextBox 6"/>
          <p:cNvSpPr txBox="1"/>
          <p:nvPr/>
        </p:nvSpPr>
        <p:spPr>
          <a:xfrm>
            <a:off x="2153920" y="3962400"/>
            <a:ext cx="8940800" cy="646331"/>
          </a:xfrm>
          <a:prstGeom prst="rect">
            <a:avLst/>
          </a:prstGeom>
          <a:noFill/>
        </p:spPr>
        <p:txBody>
          <a:bodyPr wrap="square" rtlCol="0">
            <a:spAutoFit/>
          </a:bodyPr>
          <a:lstStyle/>
          <a:p>
            <a:r>
              <a:rPr lang="en-US" dirty="0"/>
              <a:t>Circularity ratio stands for how a shape is like a circle. Circularity ratio is the ratio of </a:t>
            </a:r>
            <a:r>
              <a:rPr lang="en-US" dirty="0" smtClean="0"/>
              <a:t>the area </a:t>
            </a:r>
            <a:r>
              <a:rPr lang="en-US" dirty="0"/>
              <a:t>of a shape to the </a:t>
            </a:r>
            <a:r>
              <a:rPr lang="en-US" dirty="0" err="1"/>
              <a:t>shape‟s</a:t>
            </a:r>
            <a:r>
              <a:rPr lang="en-US" dirty="0"/>
              <a:t> perimeter square</a:t>
            </a:r>
          </a:p>
        </p:txBody>
      </p:sp>
      <p:sp>
        <p:nvSpPr>
          <p:cNvPr id="8" name="TextBox 7"/>
          <p:cNvSpPr txBox="1"/>
          <p:nvPr/>
        </p:nvSpPr>
        <p:spPr>
          <a:xfrm>
            <a:off x="1458976" y="4914192"/>
            <a:ext cx="3251200" cy="461665"/>
          </a:xfrm>
          <a:prstGeom prst="rect">
            <a:avLst/>
          </a:prstGeom>
          <a:noFill/>
        </p:spPr>
        <p:txBody>
          <a:bodyPr wrap="square" rtlCol="0">
            <a:spAutoFit/>
          </a:bodyPr>
          <a:lstStyle/>
          <a:p>
            <a:r>
              <a:rPr lang="en-US" sz="2400" dirty="0"/>
              <a:t>3. </a:t>
            </a:r>
            <a:r>
              <a:rPr lang="en-US" sz="2400" dirty="0" smtClean="0"/>
              <a:t>Rectangularity</a:t>
            </a:r>
            <a:endParaRPr lang="en-US" sz="2400" dirty="0"/>
          </a:p>
        </p:txBody>
      </p:sp>
      <p:sp>
        <p:nvSpPr>
          <p:cNvPr id="9" name="TextBox 8"/>
          <p:cNvSpPr txBox="1"/>
          <p:nvPr/>
        </p:nvSpPr>
        <p:spPr>
          <a:xfrm>
            <a:off x="2133600" y="5486401"/>
            <a:ext cx="8961120" cy="646331"/>
          </a:xfrm>
          <a:prstGeom prst="rect">
            <a:avLst/>
          </a:prstGeom>
          <a:noFill/>
        </p:spPr>
        <p:txBody>
          <a:bodyPr wrap="square" rtlCol="0">
            <a:spAutoFit/>
          </a:bodyPr>
          <a:lstStyle/>
          <a:p>
            <a:r>
              <a:rPr lang="en-US" dirty="0"/>
              <a:t>Rectangularity stands for how rectangular a shape is, i.e. how much it fills its </a:t>
            </a:r>
            <a:r>
              <a:rPr lang="en-US" dirty="0" smtClean="0"/>
              <a:t>smallest bounding </a:t>
            </a:r>
            <a:r>
              <a:rPr lang="en-US" dirty="0"/>
              <a:t>rectangle</a:t>
            </a:r>
          </a:p>
        </p:txBody>
      </p:sp>
    </p:spTree>
    <p:extLst>
      <p:ext uri="{BB962C8B-B14F-4D97-AF65-F5344CB8AC3E}">
        <p14:creationId xmlns:p14="http://schemas.microsoft.com/office/powerpoint/2010/main" val="3437210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3200" y="457201"/>
            <a:ext cx="7112000" cy="646331"/>
          </a:xfrm>
          <a:prstGeom prst="rect">
            <a:avLst/>
          </a:prstGeom>
          <a:noFill/>
        </p:spPr>
        <p:txBody>
          <a:bodyPr wrap="square" rtlCol="0">
            <a:spAutoFit/>
          </a:bodyPr>
          <a:lstStyle/>
          <a:p>
            <a:r>
              <a:rPr lang="en-US" sz="3600" dirty="0">
                <a:solidFill>
                  <a:schemeClr val="tx2"/>
                </a:solidFill>
              </a:rPr>
              <a:t>11. Feature Reduction</a:t>
            </a:r>
          </a:p>
        </p:txBody>
      </p:sp>
      <p:sp>
        <p:nvSpPr>
          <p:cNvPr id="3" name="TextBox 2"/>
          <p:cNvSpPr txBox="1"/>
          <p:nvPr/>
        </p:nvSpPr>
        <p:spPr>
          <a:xfrm>
            <a:off x="406400" y="1295401"/>
            <a:ext cx="10464800" cy="646331"/>
          </a:xfrm>
          <a:prstGeom prst="rect">
            <a:avLst/>
          </a:prstGeom>
          <a:noFill/>
        </p:spPr>
        <p:txBody>
          <a:bodyPr wrap="square" rtlCol="0">
            <a:spAutoFit/>
          </a:bodyPr>
          <a:lstStyle/>
          <a:p>
            <a:r>
              <a:rPr lang="en-US" dirty="0"/>
              <a:t>More number of features increases the computational time and memory storage and </a:t>
            </a:r>
            <a:r>
              <a:rPr lang="en-US" dirty="0" smtClean="0"/>
              <a:t>hence makes </a:t>
            </a:r>
            <a:r>
              <a:rPr lang="en-US" dirty="0"/>
              <a:t>the classification of images more complicated</a:t>
            </a:r>
          </a:p>
        </p:txBody>
      </p:sp>
      <p:sp>
        <p:nvSpPr>
          <p:cNvPr id="4" name="TextBox 3"/>
          <p:cNvSpPr txBox="1"/>
          <p:nvPr/>
        </p:nvSpPr>
        <p:spPr>
          <a:xfrm>
            <a:off x="1016000" y="1947828"/>
            <a:ext cx="8534400" cy="461665"/>
          </a:xfrm>
          <a:prstGeom prst="rect">
            <a:avLst/>
          </a:prstGeom>
          <a:noFill/>
        </p:spPr>
        <p:txBody>
          <a:bodyPr wrap="square" rtlCol="0">
            <a:spAutoFit/>
          </a:bodyPr>
          <a:lstStyle/>
          <a:p>
            <a:r>
              <a:rPr lang="en-US" sz="2400" dirty="0"/>
              <a:t>1. Principal Component Analysis (PCA)</a:t>
            </a:r>
          </a:p>
        </p:txBody>
      </p:sp>
      <p:sp>
        <p:nvSpPr>
          <p:cNvPr id="5" name="TextBox 4"/>
          <p:cNvSpPr txBox="1"/>
          <p:nvPr/>
        </p:nvSpPr>
        <p:spPr>
          <a:xfrm>
            <a:off x="1524000" y="2514601"/>
            <a:ext cx="10058400" cy="923330"/>
          </a:xfrm>
          <a:prstGeom prst="rect">
            <a:avLst/>
          </a:prstGeom>
          <a:noFill/>
        </p:spPr>
        <p:txBody>
          <a:bodyPr wrap="square" rtlCol="0">
            <a:spAutoFit/>
          </a:bodyPr>
          <a:lstStyle/>
          <a:p>
            <a:r>
              <a:rPr lang="en-US" dirty="0" smtClean="0"/>
              <a:t>It is </a:t>
            </a:r>
            <a:r>
              <a:rPr lang="en-US" dirty="0"/>
              <a:t>used as statistical tools for providing orthogonal transformation of data to a </a:t>
            </a:r>
            <a:r>
              <a:rPr lang="en-US" dirty="0" smtClean="0"/>
              <a:t>new coordinate </a:t>
            </a:r>
            <a:r>
              <a:rPr lang="en-US" dirty="0"/>
              <a:t>system and summarizing the variances that eliminate the least contributing</a:t>
            </a:r>
          </a:p>
          <a:p>
            <a:endParaRPr lang="en-US" dirty="0"/>
          </a:p>
        </p:txBody>
      </p:sp>
      <p:sp>
        <p:nvSpPr>
          <p:cNvPr id="6" name="TextBox 5"/>
          <p:cNvSpPr txBox="1"/>
          <p:nvPr/>
        </p:nvSpPr>
        <p:spPr>
          <a:xfrm>
            <a:off x="1117600" y="3546902"/>
            <a:ext cx="8229600" cy="461665"/>
          </a:xfrm>
          <a:prstGeom prst="rect">
            <a:avLst/>
          </a:prstGeom>
          <a:noFill/>
        </p:spPr>
        <p:txBody>
          <a:bodyPr wrap="square" rtlCol="0">
            <a:spAutoFit/>
          </a:bodyPr>
          <a:lstStyle/>
          <a:p>
            <a:r>
              <a:rPr lang="en-US" sz="2400" dirty="0"/>
              <a:t>2. Independent component analysis (ICA)</a:t>
            </a:r>
          </a:p>
        </p:txBody>
      </p:sp>
      <p:sp>
        <p:nvSpPr>
          <p:cNvPr id="7" name="TextBox 6"/>
          <p:cNvSpPr txBox="1"/>
          <p:nvPr/>
        </p:nvSpPr>
        <p:spPr>
          <a:xfrm>
            <a:off x="1625600" y="4114800"/>
            <a:ext cx="10464800" cy="646331"/>
          </a:xfrm>
          <a:prstGeom prst="rect">
            <a:avLst/>
          </a:prstGeom>
          <a:noFill/>
        </p:spPr>
        <p:txBody>
          <a:bodyPr wrap="square" rtlCol="0">
            <a:spAutoFit/>
          </a:bodyPr>
          <a:lstStyle/>
          <a:p>
            <a:r>
              <a:rPr lang="en-US" dirty="0"/>
              <a:t>is one of the higher-order methods. The projections of ICA </a:t>
            </a:r>
            <a:r>
              <a:rPr lang="en-US" dirty="0" smtClean="0"/>
              <a:t>are linear </a:t>
            </a:r>
            <a:r>
              <a:rPr lang="en-US" dirty="0"/>
              <a:t>but not surely orthogonal. These are statistically independent to each other, which is </a:t>
            </a:r>
            <a:r>
              <a:rPr lang="en-US" dirty="0" smtClean="0"/>
              <a:t>a stronger </a:t>
            </a:r>
            <a:r>
              <a:rPr lang="en-US" dirty="0"/>
              <a:t>condition than uncorrelated ness.</a:t>
            </a:r>
          </a:p>
        </p:txBody>
      </p:sp>
    </p:spTree>
    <p:extLst>
      <p:ext uri="{BB962C8B-B14F-4D97-AF65-F5344CB8AC3E}">
        <p14:creationId xmlns:p14="http://schemas.microsoft.com/office/powerpoint/2010/main" val="31479706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533401"/>
            <a:ext cx="10566400" cy="646331"/>
          </a:xfrm>
          <a:prstGeom prst="rect">
            <a:avLst/>
          </a:prstGeom>
          <a:noFill/>
        </p:spPr>
        <p:txBody>
          <a:bodyPr wrap="square" rtlCol="0">
            <a:spAutoFit/>
          </a:bodyPr>
          <a:lstStyle/>
          <a:p>
            <a:r>
              <a:rPr lang="en-US" sz="3600" dirty="0">
                <a:solidFill>
                  <a:schemeClr val="tx2"/>
                </a:solidFill>
              </a:rPr>
              <a:t>12. Discrete Wavelet Transform (DWT</a:t>
            </a:r>
            <a:r>
              <a:rPr lang="en-US" sz="3600" dirty="0" smtClean="0">
                <a:solidFill>
                  <a:schemeClr val="tx2"/>
                </a:solidFill>
              </a:rPr>
              <a:t>)</a:t>
            </a:r>
            <a:endParaRPr lang="en-US" sz="3600" dirty="0">
              <a:solidFill>
                <a:schemeClr val="tx2"/>
              </a:solidFill>
            </a:endParaRPr>
          </a:p>
        </p:txBody>
      </p:sp>
      <p:sp>
        <p:nvSpPr>
          <p:cNvPr id="3" name="TextBox 2"/>
          <p:cNvSpPr txBox="1"/>
          <p:nvPr/>
        </p:nvSpPr>
        <p:spPr>
          <a:xfrm>
            <a:off x="711200" y="1295400"/>
            <a:ext cx="10972800" cy="923330"/>
          </a:xfrm>
          <a:prstGeom prst="rect">
            <a:avLst/>
          </a:prstGeom>
          <a:noFill/>
        </p:spPr>
        <p:txBody>
          <a:bodyPr wrap="square" rtlCol="0">
            <a:spAutoFit/>
          </a:bodyPr>
          <a:lstStyle/>
          <a:p>
            <a:r>
              <a:rPr lang="en-US" dirty="0"/>
              <a:t> is an operation of wavelet transform using a discrete set of the wavelet scales and</a:t>
            </a:r>
          </a:p>
          <a:p>
            <a:r>
              <a:rPr lang="en-US" dirty="0"/>
              <a:t>translation following some specific price- dent The proposed system extracts the wavelet coefficient from brain MRI images using the DWT coefficient.</a:t>
            </a:r>
          </a:p>
        </p:txBody>
      </p:sp>
      <p:sp>
        <p:nvSpPr>
          <p:cNvPr id="4" name="TextBox 3"/>
          <p:cNvSpPr txBox="1"/>
          <p:nvPr/>
        </p:nvSpPr>
        <p:spPr>
          <a:xfrm>
            <a:off x="609600" y="2362201"/>
            <a:ext cx="9652000" cy="646331"/>
          </a:xfrm>
          <a:prstGeom prst="rect">
            <a:avLst/>
          </a:prstGeom>
          <a:noFill/>
        </p:spPr>
        <p:txBody>
          <a:bodyPr wrap="square" rtlCol="0">
            <a:spAutoFit/>
          </a:bodyPr>
          <a:lstStyle/>
          <a:p>
            <a:r>
              <a:rPr lang="en-US" sz="3600" dirty="0">
                <a:solidFill>
                  <a:schemeClr val="tx2"/>
                </a:solidFill>
              </a:rPr>
              <a:t>13. Log-Polar Transformation (LPT</a:t>
            </a:r>
            <a:r>
              <a:rPr lang="en-US" sz="3600" dirty="0" smtClean="0">
                <a:solidFill>
                  <a:schemeClr val="tx2"/>
                </a:solidFill>
              </a:rPr>
              <a:t>)</a:t>
            </a:r>
            <a:endParaRPr lang="en-US" sz="3600" dirty="0">
              <a:solidFill>
                <a:schemeClr val="tx2"/>
              </a:solidFill>
            </a:endParaRPr>
          </a:p>
        </p:txBody>
      </p:sp>
      <p:sp>
        <p:nvSpPr>
          <p:cNvPr id="5" name="Rectangle 4"/>
          <p:cNvSpPr/>
          <p:nvPr/>
        </p:nvSpPr>
        <p:spPr>
          <a:xfrm>
            <a:off x="812800" y="3008531"/>
            <a:ext cx="11176000" cy="646331"/>
          </a:xfrm>
          <a:prstGeom prst="rect">
            <a:avLst/>
          </a:prstGeom>
        </p:spPr>
        <p:txBody>
          <a:bodyPr wrap="square">
            <a:spAutoFit/>
          </a:bodyPr>
          <a:lstStyle/>
          <a:p>
            <a:r>
              <a:rPr lang="en-US" dirty="0"/>
              <a:t> is an effective and validate mechanism for the conversion of image geometry from </a:t>
            </a:r>
            <a:r>
              <a:rPr lang="en-US" dirty="0" smtClean="0"/>
              <a:t>the Cartesian </a:t>
            </a:r>
            <a:r>
              <a:rPr lang="en-US" dirty="0"/>
              <a:t>domain to log-polar domain retaining the rotation and scaling invariant properties.</a:t>
            </a:r>
          </a:p>
        </p:txBody>
      </p:sp>
      <p:sp>
        <p:nvSpPr>
          <p:cNvPr id="6" name="TextBox 5"/>
          <p:cNvSpPr txBox="1"/>
          <p:nvPr/>
        </p:nvSpPr>
        <p:spPr>
          <a:xfrm>
            <a:off x="711200" y="4038601"/>
            <a:ext cx="9550400" cy="646331"/>
          </a:xfrm>
          <a:prstGeom prst="rect">
            <a:avLst/>
          </a:prstGeom>
          <a:noFill/>
        </p:spPr>
        <p:txBody>
          <a:bodyPr wrap="square" rtlCol="0">
            <a:spAutoFit/>
          </a:bodyPr>
          <a:lstStyle/>
          <a:p>
            <a:r>
              <a:rPr lang="en-US" sz="3600" dirty="0">
                <a:solidFill>
                  <a:schemeClr val="tx2"/>
                </a:solidFill>
              </a:rPr>
              <a:t>14. Mining Association rules</a:t>
            </a:r>
          </a:p>
        </p:txBody>
      </p:sp>
      <p:sp>
        <p:nvSpPr>
          <p:cNvPr id="7" name="TextBox 6"/>
          <p:cNvSpPr txBox="1"/>
          <p:nvPr/>
        </p:nvSpPr>
        <p:spPr>
          <a:xfrm>
            <a:off x="1117600" y="4648201"/>
            <a:ext cx="10058400" cy="646331"/>
          </a:xfrm>
          <a:prstGeom prst="rect">
            <a:avLst/>
          </a:prstGeom>
          <a:noFill/>
        </p:spPr>
        <p:txBody>
          <a:bodyPr wrap="square" rtlCol="0">
            <a:spAutoFit/>
          </a:bodyPr>
          <a:lstStyle/>
          <a:p>
            <a:r>
              <a:rPr lang="en-US" dirty="0"/>
              <a:t>growth Association rule mining typically aims at discovering associations between items </a:t>
            </a:r>
            <a:r>
              <a:rPr lang="en-US" dirty="0" smtClean="0"/>
              <a:t>in a </a:t>
            </a:r>
            <a:r>
              <a:rPr lang="en-US" dirty="0"/>
              <a:t>transactional database</a:t>
            </a:r>
          </a:p>
        </p:txBody>
      </p:sp>
      <p:sp>
        <p:nvSpPr>
          <p:cNvPr id="8" name="TextBox 7"/>
          <p:cNvSpPr txBox="1"/>
          <p:nvPr/>
        </p:nvSpPr>
        <p:spPr>
          <a:xfrm>
            <a:off x="609600" y="5257956"/>
            <a:ext cx="7924800" cy="646331"/>
          </a:xfrm>
          <a:prstGeom prst="rect">
            <a:avLst/>
          </a:prstGeom>
          <a:noFill/>
        </p:spPr>
        <p:txBody>
          <a:bodyPr wrap="square" rtlCol="0">
            <a:spAutoFit/>
          </a:bodyPr>
          <a:lstStyle/>
          <a:p>
            <a:r>
              <a:rPr lang="en-US" sz="3600" dirty="0">
                <a:solidFill>
                  <a:schemeClr val="tx2"/>
                </a:solidFill>
              </a:rPr>
              <a:t>15. Morphological </a:t>
            </a:r>
            <a:r>
              <a:rPr lang="en-US" sz="3600" dirty="0" smtClean="0">
                <a:solidFill>
                  <a:schemeClr val="tx2"/>
                </a:solidFill>
              </a:rPr>
              <a:t>Features </a:t>
            </a:r>
            <a:endParaRPr lang="en-US" sz="3600" dirty="0">
              <a:solidFill>
                <a:schemeClr val="tx2"/>
              </a:solidFill>
            </a:endParaRPr>
          </a:p>
        </p:txBody>
      </p:sp>
      <p:sp>
        <p:nvSpPr>
          <p:cNvPr id="9" name="TextBox 8"/>
          <p:cNvSpPr txBox="1"/>
          <p:nvPr/>
        </p:nvSpPr>
        <p:spPr>
          <a:xfrm>
            <a:off x="1117600" y="6019801"/>
            <a:ext cx="10566400" cy="369332"/>
          </a:xfrm>
          <a:prstGeom prst="rect">
            <a:avLst/>
          </a:prstGeom>
          <a:noFill/>
        </p:spPr>
        <p:txBody>
          <a:bodyPr wrap="square" rtlCol="0">
            <a:spAutoFit/>
          </a:bodyPr>
          <a:lstStyle/>
          <a:p>
            <a:r>
              <a:rPr lang="en-US" dirty="0"/>
              <a:t>The morphology of the tissue has a significant role in defining that the tissue is regular </a:t>
            </a:r>
            <a:r>
              <a:rPr lang="en-US" dirty="0" smtClean="0"/>
              <a:t>or irregular</a:t>
            </a:r>
            <a:r>
              <a:rPr lang="en-US" dirty="0"/>
              <a:t>.</a:t>
            </a:r>
          </a:p>
        </p:txBody>
      </p:sp>
    </p:spTree>
    <p:extLst>
      <p:ext uri="{BB962C8B-B14F-4D97-AF65-F5344CB8AC3E}">
        <p14:creationId xmlns:p14="http://schemas.microsoft.com/office/powerpoint/2010/main" val="1878634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D735F7F3-C1B5-4B60-A00A-4EB618DDFB5A}"/>
              </a:ext>
            </a:extLst>
          </p:cNvPr>
          <p:cNvSpPr>
            <a:spLocks noGrp="1"/>
          </p:cNvSpPr>
          <p:nvPr>
            <p:ph type="body" sz="quarter" idx="10"/>
          </p:nvPr>
        </p:nvSpPr>
        <p:spPr/>
        <p:txBody>
          <a:bodyPr/>
          <a:lstStyle/>
          <a:p>
            <a:r>
              <a:rPr lang="en-US" dirty="0"/>
              <a:t>Infographic Style</a:t>
            </a:r>
          </a:p>
        </p:txBody>
      </p:sp>
      <p:sp>
        <p:nvSpPr>
          <p:cNvPr id="111" name="TextBox 110">
            <a:extLst>
              <a:ext uri="{FF2B5EF4-FFF2-40B4-BE49-F238E27FC236}">
                <a16:creationId xmlns:a16="http://schemas.microsoft.com/office/drawing/2014/main" xmlns="" id="{73DB9AA1-FE05-497D-9C0E-CE2C2ACA60C2}"/>
              </a:ext>
            </a:extLst>
          </p:cNvPr>
          <p:cNvSpPr txBox="1"/>
          <p:nvPr/>
        </p:nvSpPr>
        <p:spPr>
          <a:xfrm>
            <a:off x="4519560" y="2033263"/>
            <a:ext cx="2926441" cy="1569660"/>
          </a:xfrm>
          <a:prstGeom prst="rect">
            <a:avLst/>
          </a:prstGeom>
          <a:noFill/>
        </p:spPr>
        <p:txBody>
          <a:bodyPr wrap="square" rtlCol="0">
            <a:spAutoFit/>
          </a:bodyPr>
          <a:lstStyle/>
          <a:p>
            <a:pPr algn="ctr"/>
            <a:r>
              <a:rPr lang="en-US" altLang="ko-KR" sz="1200" dirty="0">
                <a:solidFill>
                  <a:schemeClr val="tx1">
                    <a:lumMod val="85000"/>
                    <a:lumOff val="15000"/>
                  </a:schemeClr>
                </a:solidFill>
                <a:cs typeface="Arial" pitchFamily="34" charset="0"/>
              </a:rPr>
              <a:t>You can simply impress your audience and add a </a:t>
            </a:r>
            <a:r>
              <a:rPr lang="en-US" sz="1200" dirty="0"/>
              <a:t>Brain tumors are thought to arise when certain genes on the </a:t>
            </a:r>
            <a:r>
              <a:rPr lang="en-US" sz="1200" b="1" dirty="0">
                <a:hlinkClick r:id="rId2"/>
              </a:rPr>
              <a:t>chromosomes</a:t>
            </a:r>
            <a:r>
              <a:rPr lang="en-US" sz="1200" dirty="0"/>
              <a:t> of a cell are damaged and no longer function properly. These genes normally regulate the rate at which the cell divides </a:t>
            </a:r>
            <a:r>
              <a:rPr lang="en-US" altLang="ko-KR" sz="1200" dirty="0" smtClean="0">
                <a:solidFill>
                  <a:schemeClr val="tx1">
                    <a:lumMod val="85000"/>
                    <a:lumOff val="15000"/>
                  </a:schemeClr>
                </a:solidFill>
                <a:cs typeface="Arial" pitchFamily="34" charset="0"/>
              </a:rPr>
              <a:t>zing </a:t>
            </a:r>
            <a:r>
              <a:rPr lang="en-US" altLang="ko-KR" sz="1200" dirty="0">
                <a:solidFill>
                  <a:schemeClr val="tx1">
                    <a:lumMod val="85000"/>
                    <a:lumOff val="15000"/>
                  </a:schemeClr>
                </a:solidFill>
                <a:cs typeface="Arial" pitchFamily="34" charset="0"/>
              </a:rPr>
              <a:t>and appeal to your Presentations. </a:t>
            </a:r>
            <a:endParaRPr lang="ko-KR" altLang="en-US" sz="1200" dirty="0">
              <a:solidFill>
                <a:schemeClr val="tx1">
                  <a:lumMod val="85000"/>
                  <a:lumOff val="15000"/>
                </a:schemeClr>
              </a:solidFill>
              <a:cs typeface="Arial" pitchFamily="34" charset="0"/>
            </a:endParaRPr>
          </a:p>
        </p:txBody>
      </p:sp>
      <p:sp>
        <p:nvSpPr>
          <p:cNvPr id="114" name="TextBox 113">
            <a:extLst>
              <a:ext uri="{FF2B5EF4-FFF2-40B4-BE49-F238E27FC236}">
                <a16:creationId xmlns:a16="http://schemas.microsoft.com/office/drawing/2014/main" xmlns="" id="{4849A079-908D-4513-B07F-880B3364811E}"/>
              </a:ext>
            </a:extLst>
          </p:cNvPr>
          <p:cNvSpPr txBox="1"/>
          <p:nvPr/>
        </p:nvSpPr>
        <p:spPr>
          <a:xfrm>
            <a:off x="4455615" y="1756264"/>
            <a:ext cx="3054329" cy="276999"/>
          </a:xfrm>
          <a:prstGeom prst="rect">
            <a:avLst/>
          </a:prstGeom>
          <a:noFill/>
        </p:spPr>
        <p:txBody>
          <a:bodyPr wrap="square" lIns="36000" tIns="0" rIns="36000" bIns="0" rtlCol="0" anchor="ctr">
            <a:spAutoFit/>
          </a:bodyPr>
          <a:lstStyle/>
          <a:p>
            <a:pPr lvl="1"/>
            <a:r>
              <a:rPr lang="en-US" b="1" dirty="0" smtClean="0"/>
              <a:t>Brain </a:t>
            </a:r>
            <a:r>
              <a:rPr lang="en-US" b="1" dirty="0"/>
              <a:t>Tumor Causes</a:t>
            </a:r>
          </a:p>
        </p:txBody>
      </p:sp>
      <p:pic>
        <p:nvPicPr>
          <p:cNvPr id="55" name="Picture 54"/>
          <p:cNvPicPr/>
          <p:nvPr/>
        </p:nvPicPr>
        <p:blipFill>
          <a:blip r:embed="rId3">
            <a:extLst>
              <a:ext uri="{28A0092B-C50C-407E-A947-70E740481C1C}">
                <a14:useLocalDpi xmlns:a14="http://schemas.microsoft.com/office/drawing/2010/main" val="0"/>
              </a:ext>
            </a:extLst>
          </a:blip>
          <a:srcRect/>
          <a:stretch>
            <a:fillRect/>
          </a:stretch>
        </p:blipFill>
        <p:spPr bwMode="auto">
          <a:xfrm>
            <a:off x="309510" y="1622602"/>
            <a:ext cx="4210050" cy="1980321"/>
          </a:xfrm>
          <a:prstGeom prst="rect">
            <a:avLst/>
          </a:prstGeom>
          <a:noFill/>
          <a:ln>
            <a:noFill/>
          </a:ln>
        </p:spPr>
      </p:pic>
      <p:sp>
        <p:nvSpPr>
          <p:cNvPr id="3" name="Rectangle 2"/>
          <p:cNvSpPr/>
          <p:nvPr/>
        </p:nvSpPr>
        <p:spPr>
          <a:xfrm>
            <a:off x="522840" y="3641023"/>
            <a:ext cx="1826141" cy="369332"/>
          </a:xfrm>
          <a:prstGeom prst="rect">
            <a:avLst/>
          </a:prstGeom>
        </p:spPr>
        <p:txBody>
          <a:bodyPr wrap="none">
            <a:spAutoFit/>
          </a:bodyPr>
          <a:lstStyle/>
          <a:p>
            <a:pPr lvl="1"/>
            <a:r>
              <a:rPr lang="en-US" b="1" i="1" dirty="0"/>
              <a:t>Symptoms</a:t>
            </a:r>
            <a:endParaRPr lang="en-US" b="1" dirty="0"/>
          </a:p>
        </p:txBody>
      </p:sp>
      <p:sp>
        <p:nvSpPr>
          <p:cNvPr id="4" name="Rectangle 3"/>
          <p:cNvSpPr/>
          <p:nvPr/>
        </p:nvSpPr>
        <p:spPr>
          <a:xfrm>
            <a:off x="492213" y="3964900"/>
            <a:ext cx="6986208" cy="2893100"/>
          </a:xfrm>
          <a:prstGeom prst="rect">
            <a:avLst/>
          </a:prstGeom>
        </p:spPr>
        <p:txBody>
          <a:bodyPr wrap="none">
            <a:spAutoFit/>
          </a:bodyPr>
          <a:lstStyle/>
          <a:p>
            <a:r>
              <a:rPr lang="en-US" sz="1400" dirty="0"/>
              <a:t>Symptoms vary depending on the location of the brain </a:t>
            </a:r>
            <a:r>
              <a:rPr lang="en-US" sz="1400" dirty="0" smtClean="0"/>
              <a:t>tumor:</a:t>
            </a:r>
            <a:endParaRPr lang="en-US" sz="1400" i="1" dirty="0"/>
          </a:p>
          <a:p>
            <a:pPr marL="285750" lvl="0" indent="-285750">
              <a:buFont typeface="Arial" pitchFamily="34" charset="0"/>
              <a:buChar char="•"/>
            </a:pPr>
            <a:r>
              <a:rPr lang="en-US" sz="1400" u="sng" dirty="0">
                <a:hlinkClick r:id="rId4"/>
              </a:rPr>
              <a:t>Headaches</a:t>
            </a:r>
            <a:r>
              <a:rPr lang="en-US" sz="1400" dirty="0"/>
              <a:t> that may be more severe in the morning or awaken the patient at night</a:t>
            </a:r>
            <a:endParaRPr lang="en-US" sz="1400" i="1" dirty="0"/>
          </a:p>
          <a:p>
            <a:pPr marL="285750" lvl="0" indent="-285750">
              <a:buFont typeface="Arial" pitchFamily="34" charset="0"/>
              <a:buChar char="•"/>
            </a:pPr>
            <a:r>
              <a:rPr lang="en-US" sz="1400" u="sng" dirty="0">
                <a:hlinkClick r:id="rId5"/>
              </a:rPr>
              <a:t>Seizures</a:t>
            </a:r>
            <a:r>
              <a:rPr lang="en-US" sz="1400" dirty="0"/>
              <a:t> or </a:t>
            </a:r>
            <a:r>
              <a:rPr lang="en-US" sz="1400" u="sng" dirty="0">
                <a:hlinkClick r:id="rId6"/>
              </a:rPr>
              <a:t>convulsions</a:t>
            </a:r>
            <a:endParaRPr lang="en-US" sz="1400" i="1" dirty="0"/>
          </a:p>
          <a:p>
            <a:pPr marL="285750" lvl="0" indent="-285750">
              <a:buFont typeface="Arial" pitchFamily="34" charset="0"/>
              <a:buChar char="•"/>
            </a:pPr>
            <a:r>
              <a:rPr lang="en-US" sz="1400" dirty="0"/>
              <a:t>Difficulty thinking, speaking or articulating</a:t>
            </a:r>
            <a:endParaRPr lang="en-US" sz="1400" i="1" dirty="0"/>
          </a:p>
          <a:p>
            <a:pPr marL="285750" lvl="0" indent="-285750">
              <a:buFont typeface="Arial" pitchFamily="34" charset="0"/>
              <a:buChar char="•"/>
            </a:pPr>
            <a:r>
              <a:rPr lang="en-US" sz="1400" dirty="0"/>
              <a:t>Personality changes</a:t>
            </a:r>
            <a:endParaRPr lang="en-US" sz="1400" i="1" dirty="0"/>
          </a:p>
          <a:p>
            <a:pPr marL="285750" lvl="0" indent="-285750">
              <a:buFont typeface="Arial" pitchFamily="34" charset="0"/>
              <a:buChar char="•"/>
            </a:pPr>
            <a:r>
              <a:rPr lang="en-US" sz="1400" u="sng" dirty="0">
                <a:hlinkClick r:id="rId7"/>
              </a:rPr>
              <a:t>Weakness or paralysis in one part or one side of the body</a:t>
            </a:r>
            <a:endParaRPr lang="en-US" sz="1400" i="1" dirty="0"/>
          </a:p>
          <a:p>
            <a:pPr marL="285750" lvl="0" indent="-285750">
              <a:buFont typeface="Arial" pitchFamily="34" charset="0"/>
              <a:buChar char="•"/>
            </a:pPr>
            <a:r>
              <a:rPr lang="en-US" sz="1400" u="sng" dirty="0">
                <a:hlinkClick r:id="rId8"/>
              </a:rPr>
              <a:t>Loss of balance or dizziness</a:t>
            </a:r>
            <a:endParaRPr lang="en-US" sz="1400" i="1" dirty="0"/>
          </a:p>
          <a:p>
            <a:pPr marL="285750" lvl="0" indent="-285750">
              <a:buFont typeface="Arial" pitchFamily="34" charset="0"/>
              <a:buChar char="•"/>
            </a:pPr>
            <a:r>
              <a:rPr lang="en-US" sz="1400" dirty="0"/>
              <a:t>Vision changes</a:t>
            </a:r>
            <a:endParaRPr lang="en-US" sz="1400" i="1" dirty="0"/>
          </a:p>
          <a:p>
            <a:pPr marL="285750" lvl="0" indent="-285750">
              <a:buFont typeface="Arial" pitchFamily="34" charset="0"/>
              <a:buChar char="•"/>
            </a:pPr>
            <a:r>
              <a:rPr lang="en-US" sz="1400" dirty="0"/>
              <a:t>Hearing changes</a:t>
            </a:r>
            <a:endParaRPr lang="en-US" sz="1400" i="1" dirty="0"/>
          </a:p>
          <a:p>
            <a:pPr marL="285750" lvl="0" indent="-285750">
              <a:buFont typeface="Arial" pitchFamily="34" charset="0"/>
              <a:buChar char="•"/>
            </a:pPr>
            <a:r>
              <a:rPr lang="en-US" sz="1400" dirty="0"/>
              <a:t>Facial numbness or tingling</a:t>
            </a:r>
            <a:endParaRPr lang="en-US" sz="1400" i="1" dirty="0"/>
          </a:p>
          <a:p>
            <a:pPr marL="285750" lvl="0" indent="-285750">
              <a:buFont typeface="Arial" pitchFamily="34" charset="0"/>
              <a:buChar char="•"/>
            </a:pPr>
            <a:r>
              <a:rPr lang="en-US" sz="1400" u="sng" dirty="0">
                <a:hlinkClick r:id="rId9"/>
              </a:rPr>
              <a:t>Nausea or vomiting</a:t>
            </a:r>
            <a:r>
              <a:rPr lang="en-US" sz="1400" dirty="0"/>
              <a:t>, swallowing difficulties</a:t>
            </a:r>
            <a:endParaRPr lang="en-US" sz="1400" i="1" dirty="0"/>
          </a:p>
          <a:p>
            <a:pPr marL="285750" lvl="0" indent="-285750">
              <a:buFont typeface="Arial" pitchFamily="34" charset="0"/>
              <a:buChar char="•"/>
            </a:pPr>
            <a:r>
              <a:rPr lang="en-US" sz="1400" u="sng" dirty="0">
                <a:hlinkClick r:id="rId10"/>
              </a:rPr>
              <a:t>Confusion</a:t>
            </a:r>
            <a:r>
              <a:rPr lang="en-US" sz="1400" dirty="0"/>
              <a:t> and </a:t>
            </a:r>
            <a:r>
              <a:rPr lang="en-US" sz="1400" u="sng" dirty="0">
                <a:hlinkClick r:id="rId11"/>
              </a:rPr>
              <a:t>disorientation</a:t>
            </a:r>
            <a:endParaRPr lang="en-US" sz="1400" i="1" dirty="0"/>
          </a:p>
          <a:p>
            <a:endParaRPr lang="ar-EG" sz="1400" dirty="0"/>
          </a:p>
        </p:txBody>
      </p:sp>
      <p:pic>
        <p:nvPicPr>
          <p:cNvPr id="58" name="Picture 57"/>
          <p:cNvPicPr/>
          <p:nvPr/>
        </p:nvPicPr>
        <p:blipFill rotWithShape="1">
          <a:blip r:embed="rId12">
            <a:extLst>
              <a:ext uri="{28A0092B-C50C-407E-A947-70E740481C1C}">
                <a14:useLocalDpi xmlns:a14="http://schemas.microsoft.com/office/drawing/2010/main" val="0"/>
              </a:ext>
            </a:extLst>
          </a:blip>
          <a:srcRect l="10593" t="1497" r="11557" b="21258"/>
          <a:stretch/>
        </p:blipFill>
        <p:spPr bwMode="auto">
          <a:xfrm>
            <a:off x="7592695" y="3332797"/>
            <a:ext cx="3895090" cy="343852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231334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81001"/>
            <a:ext cx="6096000" cy="646331"/>
          </a:xfrm>
          <a:prstGeom prst="rect">
            <a:avLst/>
          </a:prstGeom>
          <a:noFill/>
        </p:spPr>
        <p:txBody>
          <a:bodyPr wrap="square" rtlCol="0">
            <a:spAutoFit/>
          </a:bodyPr>
          <a:lstStyle/>
          <a:p>
            <a:r>
              <a:rPr lang="en-US" sz="3600" dirty="0">
                <a:solidFill>
                  <a:schemeClr val="tx2"/>
                </a:solidFill>
              </a:rPr>
              <a:t>16. Texture </a:t>
            </a:r>
            <a:r>
              <a:rPr lang="en-US" sz="3600" dirty="0" smtClean="0">
                <a:solidFill>
                  <a:schemeClr val="tx2"/>
                </a:solidFill>
              </a:rPr>
              <a:t>Feature</a:t>
            </a:r>
            <a:endParaRPr lang="en-US" sz="3600" dirty="0">
              <a:solidFill>
                <a:schemeClr val="tx2"/>
              </a:solidFill>
            </a:endParaRPr>
          </a:p>
        </p:txBody>
      </p:sp>
      <p:sp>
        <p:nvSpPr>
          <p:cNvPr id="3" name="TextBox 2"/>
          <p:cNvSpPr txBox="1"/>
          <p:nvPr/>
        </p:nvSpPr>
        <p:spPr>
          <a:xfrm>
            <a:off x="812800" y="1027332"/>
            <a:ext cx="10464800" cy="369332"/>
          </a:xfrm>
          <a:prstGeom prst="rect">
            <a:avLst/>
          </a:prstGeom>
          <a:noFill/>
        </p:spPr>
        <p:txBody>
          <a:bodyPr wrap="square" rtlCol="0">
            <a:spAutoFit/>
          </a:bodyPr>
          <a:lstStyle/>
          <a:p>
            <a:r>
              <a:rPr lang="en-US" dirty="0" smtClean="0"/>
              <a:t>Texture </a:t>
            </a:r>
            <a:r>
              <a:rPr lang="en-US" dirty="0"/>
              <a:t>is one of the important properties used to recognize </a:t>
            </a:r>
            <a:r>
              <a:rPr lang="en-US" dirty="0" smtClean="0"/>
              <a:t>the region </a:t>
            </a:r>
            <a:r>
              <a:rPr lang="en-US" dirty="0"/>
              <a:t>of interest in the image</a:t>
            </a:r>
          </a:p>
        </p:txBody>
      </p:sp>
      <p:sp>
        <p:nvSpPr>
          <p:cNvPr id="4" name="TextBox 3"/>
          <p:cNvSpPr txBox="1"/>
          <p:nvPr/>
        </p:nvSpPr>
        <p:spPr>
          <a:xfrm>
            <a:off x="304800" y="1600200"/>
            <a:ext cx="11582400" cy="523220"/>
          </a:xfrm>
          <a:prstGeom prst="rect">
            <a:avLst/>
          </a:prstGeom>
          <a:noFill/>
        </p:spPr>
        <p:txBody>
          <a:bodyPr wrap="square" rtlCol="0">
            <a:spAutoFit/>
          </a:bodyPr>
          <a:lstStyle/>
          <a:p>
            <a:r>
              <a:rPr lang="en-US" sz="2800" dirty="0">
                <a:solidFill>
                  <a:schemeClr val="tx2"/>
                </a:solidFill>
              </a:rPr>
              <a:t>17. Scale Invariant Feature Transform (SIFT) </a:t>
            </a:r>
            <a:r>
              <a:rPr lang="en-US" sz="2800" dirty="0" smtClean="0">
                <a:solidFill>
                  <a:schemeClr val="tx2"/>
                </a:solidFill>
              </a:rPr>
              <a:t>Features</a:t>
            </a:r>
            <a:endParaRPr lang="en-US" sz="2800" dirty="0">
              <a:solidFill>
                <a:schemeClr val="tx2"/>
              </a:solidFill>
            </a:endParaRPr>
          </a:p>
        </p:txBody>
      </p:sp>
      <p:sp>
        <p:nvSpPr>
          <p:cNvPr id="5" name="TextBox 4"/>
          <p:cNvSpPr txBox="1"/>
          <p:nvPr/>
        </p:nvSpPr>
        <p:spPr>
          <a:xfrm>
            <a:off x="812800" y="2209800"/>
            <a:ext cx="10972800" cy="646331"/>
          </a:xfrm>
          <a:prstGeom prst="rect">
            <a:avLst/>
          </a:prstGeom>
          <a:noFill/>
        </p:spPr>
        <p:txBody>
          <a:bodyPr wrap="square" rtlCol="0">
            <a:spAutoFit/>
          </a:bodyPr>
          <a:lstStyle/>
          <a:p>
            <a:r>
              <a:rPr lang="en-US" dirty="0"/>
              <a:t>has been broadly </a:t>
            </a:r>
            <a:r>
              <a:rPr lang="en-US" dirty="0" smtClean="0"/>
              <a:t>and effectively </a:t>
            </a:r>
            <a:r>
              <a:rPr lang="en-US" dirty="0"/>
              <a:t>applied to object detection and face recognition/verification It has also been used </a:t>
            </a:r>
            <a:r>
              <a:rPr lang="en-US" dirty="0" smtClean="0"/>
              <a:t>to analyses </a:t>
            </a:r>
            <a:r>
              <a:rPr lang="en-US" dirty="0"/>
              <a:t>the problems of panoramas reconstruction</a:t>
            </a:r>
          </a:p>
        </p:txBody>
      </p:sp>
      <p:sp>
        <p:nvSpPr>
          <p:cNvPr id="6" name="TextBox 5"/>
          <p:cNvSpPr txBox="1"/>
          <p:nvPr/>
        </p:nvSpPr>
        <p:spPr>
          <a:xfrm>
            <a:off x="316992" y="3117890"/>
            <a:ext cx="9448800" cy="523220"/>
          </a:xfrm>
          <a:prstGeom prst="rect">
            <a:avLst/>
          </a:prstGeom>
          <a:noFill/>
        </p:spPr>
        <p:txBody>
          <a:bodyPr wrap="square" rtlCol="0">
            <a:spAutoFit/>
          </a:bodyPr>
          <a:lstStyle/>
          <a:p>
            <a:r>
              <a:rPr lang="en-US" sz="2800" dirty="0">
                <a:solidFill>
                  <a:schemeClr val="tx2"/>
                </a:solidFill>
              </a:rPr>
              <a:t>18. Elliptic Fourier Descriptors (EFDs</a:t>
            </a:r>
            <a:r>
              <a:rPr lang="en-US" sz="2800" dirty="0" smtClean="0">
                <a:solidFill>
                  <a:schemeClr val="tx2"/>
                </a:solidFill>
              </a:rPr>
              <a:t>)</a:t>
            </a:r>
            <a:endParaRPr lang="en-US" sz="2800" dirty="0">
              <a:solidFill>
                <a:schemeClr val="tx2"/>
              </a:solidFill>
            </a:endParaRPr>
          </a:p>
        </p:txBody>
      </p:sp>
      <p:sp>
        <p:nvSpPr>
          <p:cNvPr id="7" name="TextBox 6"/>
          <p:cNvSpPr txBox="1"/>
          <p:nvPr/>
        </p:nvSpPr>
        <p:spPr>
          <a:xfrm>
            <a:off x="812800" y="3733800"/>
            <a:ext cx="11379200" cy="646331"/>
          </a:xfrm>
          <a:prstGeom prst="rect">
            <a:avLst/>
          </a:prstGeom>
          <a:noFill/>
        </p:spPr>
        <p:txBody>
          <a:bodyPr wrap="square" rtlCol="0">
            <a:spAutoFit/>
          </a:bodyPr>
          <a:lstStyle/>
          <a:p>
            <a:r>
              <a:rPr lang="en-US" dirty="0"/>
              <a:t>The EFDs features are suitable for distinguishing the images having epileptic shape. </a:t>
            </a:r>
            <a:r>
              <a:rPr lang="en-US" dirty="0" smtClean="0"/>
              <a:t>EFDs features </a:t>
            </a:r>
            <a:r>
              <a:rPr lang="en-US" dirty="0"/>
              <a:t>are introduced by Nicolet al. [48] to classify the sold objects such as tank, windmill</a:t>
            </a:r>
          </a:p>
        </p:txBody>
      </p:sp>
      <p:sp>
        <p:nvSpPr>
          <p:cNvPr id="8" name="TextBox 7"/>
          <p:cNvSpPr txBox="1"/>
          <p:nvPr/>
        </p:nvSpPr>
        <p:spPr>
          <a:xfrm>
            <a:off x="711200" y="4800601"/>
            <a:ext cx="6908800" cy="461665"/>
          </a:xfrm>
          <a:prstGeom prst="rect">
            <a:avLst/>
          </a:prstGeom>
          <a:noFill/>
        </p:spPr>
        <p:txBody>
          <a:bodyPr wrap="square" rtlCol="0">
            <a:spAutoFit/>
          </a:bodyPr>
          <a:lstStyle/>
          <a:p>
            <a:r>
              <a:rPr lang="en-US" sz="2400" dirty="0">
                <a:solidFill>
                  <a:schemeClr val="tx2"/>
                </a:solidFill>
              </a:rPr>
              <a:t>19. Entropy </a:t>
            </a:r>
            <a:r>
              <a:rPr lang="en-US" sz="2400" dirty="0" smtClean="0">
                <a:solidFill>
                  <a:schemeClr val="tx2"/>
                </a:solidFill>
              </a:rPr>
              <a:t>Features</a:t>
            </a:r>
            <a:endParaRPr lang="en-US" sz="2400" dirty="0">
              <a:solidFill>
                <a:schemeClr val="tx2"/>
              </a:solidFill>
            </a:endParaRPr>
          </a:p>
        </p:txBody>
      </p:sp>
      <p:sp>
        <p:nvSpPr>
          <p:cNvPr id="9" name="TextBox 8"/>
          <p:cNvSpPr txBox="1"/>
          <p:nvPr/>
        </p:nvSpPr>
        <p:spPr>
          <a:xfrm>
            <a:off x="914400" y="5410201"/>
            <a:ext cx="10566400" cy="646331"/>
          </a:xfrm>
          <a:prstGeom prst="rect">
            <a:avLst/>
          </a:prstGeom>
          <a:noFill/>
        </p:spPr>
        <p:txBody>
          <a:bodyPr wrap="square" rtlCol="0">
            <a:spAutoFit/>
          </a:bodyPr>
          <a:lstStyle/>
          <a:p>
            <a:r>
              <a:rPr lang="en-US" dirty="0"/>
              <a:t>The biological signals are the output of multiple interacting components of </a:t>
            </a:r>
            <a:r>
              <a:rPr lang="en-US" dirty="0" smtClean="0"/>
              <a:t>biological systems </a:t>
            </a:r>
            <a:r>
              <a:rPr lang="en-US" dirty="0"/>
              <a:t>that exhibit patterns in a complex rhythm.</a:t>
            </a:r>
          </a:p>
        </p:txBody>
      </p:sp>
    </p:spTree>
    <p:extLst>
      <p:ext uri="{BB962C8B-B14F-4D97-AF65-F5344CB8AC3E}">
        <p14:creationId xmlns:p14="http://schemas.microsoft.com/office/powerpoint/2010/main" val="5650631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6400" y="457201"/>
            <a:ext cx="8737600" cy="461665"/>
          </a:xfrm>
          <a:prstGeom prst="rect">
            <a:avLst/>
          </a:prstGeom>
          <a:noFill/>
        </p:spPr>
        <p:txBody>
          <a:bodyPr wrap="square" rtlCol="0">
            <a:spAutoFit/>
          </a:bodyPr>
          <a:lstStyle/>
          <a:p>
            <a:r>
              <a:rPr lang="en-US" sz="2400" dirty="0">
                <a:solidFill>
                  <a:schemeClr val="tx2"/>
                </a:solidFill>
              </a:rPr>
              <a:t>20. Quantitative Image Feature </a:t>
            </a:r>
            <a:r>
              <a:rPr lang="en-US" sz="2400" dirty="0" smtClean="0">
                <a:solidFill>
                  <a:schemeClr val="tx2"/>
                </a:solidFill>
              </a:rPr>
              <a:t>Extraction</a:t>
            </a:r>
            <a:endParaRPr lang="en-US" sz="2400" dirty="0">
              <a:solidFill>
                <a:schemeClr val="tx2"/>
              </a:solidFill>
            </a:endParaRPr>
          </a:p>
        </p:txBody>
      </p:sp>
      <p:sp>
        <p:nvSpPr>
          <p:cNvPr id="3" name="TextBox 2"/>
          <p:cNvSpPr txBox="1"/>
          <p:nvPr/>
        </p:nvSpPr>
        <p:spPr>
          <a:xfrm>
            <a:off x="1016000" y="918865"/>
            <a:ext cx="9956800" cy="646331"/>
          </a:xfrm>
          <a:prstGeom prst="rect">
            <a:avLst/>
          </a:prstGeom>
          <a:noFill/>
        </p:spPr>
        <p:txBody>
          <a:bodyPr wrap="square" rtlCol="0">
            <a:spAutoFit/>
          </a:bodyPr>
          <a:lstStyle/>
          <a:p>
            <a:r>
              <a:rPr lang="en-US" dirty="0"/>
              <a:t>the central goal of radionics is the development of image analytic</a:t>
            </a:r>
          </a:p>
          <a:p>
            <a:r>
              <a:rPr lang="en-US" dirty="0"/>
              <a:t>techniques that can reproducibly extract objective, quantitative data from MR imaging scans.</a:t>
            </a:r>
          </a:p>
        </p:txBody>
      </p:sp>
      <p:sp>
        <p:nvSpPr>
          <p:cNvPr id="4" name="TextBox 3"/>
          <p:cNvSpPr txBox="1"/>
          <p:nvPr/>
        </p:nvSpPr>
        <p:spPr>
          <a:xfrm>
            <a:off x="711200" y="1842196"/>
            <a:ext cx="8331200" cy="461665"/>
          </a:xfrm>
          <a:prstGeom prst="rect">
            <a:avLst/>
          </a:prstGeom>
          <a:noFill/>
        </p:spPr>
        <p:txBody>
          <a:bodyPr wrap="square" rtlCol="0">
            <a:spAutoFit/>
          </a:bodyPr>
          <a:lstStyle/>
          <a:p>
            <a:r>
              <a:rPr lang="en-US" sz="2400" dirty="0">
                <a:solidFill>
                  <a:schemeClr val="tx2"/>
                </a:solidFill>
              </a:rPr>
              <a:t>21. Computational Image </a:t>
            </a:r>
            <a:r>
              <a:rPr lang="en-US" sz="2400" dirty="0" smtClean="0">
                <a:solidFill>
                  <a:schemeClr val="tx2"/>
                </a:solidFill>
              </a:rPr>
              <a:t>Descriptors</a:t>
            </a:r>
            <a:endParaRPr lang="en-US" sz="2400" dirty="0">
              <a:solidFill>
                <a:schemeClr val="tx2"/>
              </a:solidFill>
            </a:endParaRPr>
          </a:p>
        </p:txBody>
      </p:sp>
      <p:sp>
        <p:nvSpPr>
          <p:cNvPr id="5" name="TextBox 4"/>
          <p:cNvSpPr txBox="1"/>
          <p:nvPr/>
        </p:nvSpPr>
        <p:spPr>
          <a:xfrm>
            <a:off x="1219200" y="2438401"/>
            <a:ext cx="10261600" cy="646331"/>
          </a:xfrm>
          <a:prstGeom prst="rect">
            <a:avLst/>
          </a:prstGeom>
          <a:noFill/>
        </p:spPr>
        <p:txBody>
          <a:bodyPr wrap="square" rtlCol="0">
            <a:spAutoFit/>
          </a:bodyPr>
          <a:lstStyle/>
          <a:p>
            <a:r>
              <a:rPr lang="en-US" dirty="0"/>
              <a:t>Radionics relies on computational techniques in computer vision to extract </a:t>
            </a:r>
            <a:r>
              <a:rPr lang="en-US" dirty="0" smtClean="0"/>
              <a:t>many quantitative </a:t>
            </a:r>
            <a:r>
              <a:rPr lang="en-US" dirty="0"/>
              <a:t>features from radiologic images</a:t>
            </a:r>
          </a:p>
        </p:txBody>
      </p:sp>
      <p:sp>
        <p:nvSpPr>
          <p:cNvPr id="6" name="TextBox 5"/>
          <p:cNvSpPr txBox="1"/>
          <p:nvPr/>
        </p:nvSpPr>
        <p:spPr>
          <a:xfrm>
            <a:off x="812800" y="3200401"/>
            <a:ext cx="7924800" cy="461665"/>
          </a:xfrm>
          <a:prstGeom prst="rect">
            <a:avLst/>
          </a:prstGeom>
          <a:noFill/>
        </p:spPr>
        <p:txBody>
          <a:bodyPr wrap="square" rtlCol="0">
            <a:spAutoFit/>
          </a:bodyPr>
          <a:lstStyle/>
          <a:p>
            <a:r>
              <a:rPr lang="en-US" sz="2400" dirty="0">
                <a:solidFill>
                  <a:schemeClr val="tx2"/>
                </a:solidFill>
              </a:rPr>
              <a:t>22. Biologically Inspired Feature Descriptor</a:t>
            </a:r>
          </a:p>
        </p:txBody>
      </p:sp>
      <p:sp>
        <p:nvSpPr>
          <p:cNvPr id="7" name="TextBox 6"/>
          <p:cNvSpPr txBox="1"/>
          <p:nvPr/>
        </p:nvSpPr>
        <p:spPr>
          <a:xfrm>
            <a:off x="1219200" y="3810000"/>
            <a:ext cx="10566400" cy="646331"/>
          </a:xfrm>
          <a:prstGeom prst="rect">
            <a:avLst/>
          </a:prstGeom>
          <a:noFill/>
        </p:spPr>
        <p:txBody>
          <a:bodyPr wrap="square" rtlCol="0">
            <a:spAutoFit/>
          </a:bodyPr>
          <a:lstStyle/>
          <a:p>
            <a:r>
              <a:rPr lang="en-US" dirty="0"/>
              <a:t>build on specific biologic hypotheses that </a:t>
            </a:r>
            <a:r>
              <a:rPr lang="en-US" dirty="0" smtClean="0"/>
              <a:t>transfer the </a:t>
            </a:r>
            <a:r>
              <a:rPr lang="en-US" dirty="0"/>
              <a:t>recognized radiology knowledge into quantitative representation, as opposed to </a:t>
            </a:r>
            <a:r>
              <a:rPr lang="en-US" dirty="0" smtClean="0"/>
              <a:t>pure computational </a:t>
            </a:r>
            <a:r>
              <a:rPr lang="en-US" dirty="0"/>
              <a:t>approaches for feature extraction</a:t>
            </a:r>
          </a:p>
        </p:txBody>
      </p:sp>
      <p:sp>
        <p:nvSpPr>
          <p:cNvPr id="8" name="TextBox 7"/>
          <p:cNvSpPr txBox="1"/>
          <p:nvPr/>
        </p:nvSpPr>
        <p:spPr>
          <a:xfrm>
            <a:off x="1016000" y="4800601"/>
            <a:ext cx="9042400" cy="461665"/>
          </a:xfrm>
          <a:prstGeom prst="rect">
            <a:avLst/>
          </a:prstGeom>
          <a:noFill/>
        </p:spPr>
        <p:txBody>
          <a:bodyPr wrap="square" rtlCol="0">
            <a:spAutoFit/>
          </a:bodyPr>
          <a:lstStyle/>
          <a:p>
            <a:r>
              <a:rPr lang="en-US" sz="2400" dirty="0">
                <a:solidFill>
                  <a:schemeClr val="tx2"/>
                </a:solidFill>
              </a:rPr>
              <a:t>23. Moment Invariant Feature Extraction</a:t>
            </a:r>
          </a:p>
        </p:txBody>
      </p:sp>
      <p:sp>
        <p:nvSpPr>
          <p:cNvPr id="9" name="TextBox 8"/>
          <p:cNvSpPr txBox="1"/>
          <p:nvPr/>
        </p:nvSpPr>
        <p:spPr>
          <a:xfrm>
            <a:off x="1524000" y="5410200"/>
            <a:ext cx="8229600" cy="369332"/>
          </a:xfrm>
          <a:prstGeom prst="rect">
            <a:avLst/>
          </a:prstGeom>
          <a:noFill/>
        </p:spPr>
        <p:txBody>
          <a:bodyPr wrap="square" rtlCol="0">
            <a:spAutoFit/>
          </a:bodyPr>
          <a:lstStyle/>
          <a:p>
            <a:r>
              <a:rPr lang="en-US" dirty="0"/>
              <a:t>recognition methods based on image moments.</a:t>
            </a:r>
          </a:p>
        </p:txBody>
      </p:sp>
    </p:spTree>
    <p:extLst>
      <p:ext uri="{BB962C8B-B14F-4D97-AF65-F5344CB8AC3E}">
        <p14:creationId xmlns:p14="http://schemas.microsoft.com/office/powerpoint/2010/main" val="21724753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533401"/>
            <a:ext cx="7823200" cy="461665"/>
          </a:xfrm>
          <a:prstGeom prst="rect">
            <a:avLst/>
          </a:prstGeom>
          <a:noFill/>
        </p:spPr>
        <p:txBody>
          <a:bodyPr wrap="square" rtlCol="0">
            <a:spAutoFit/>
          </a:bodyPr>
          <a:lstStyle/>
          <a:p>
            <a:r>
              <a:rPr lang="en-US" sz="2400" dirty="0">
                <a:solidFill>
                  <a:schemeClr val="tx2"/>
                </a:solidFill>
              </a:rPr>
              <a:t>24. Binary Association Rule Generation</a:t>
            </a:r>
          </a:p>
        </p:txBody>
      </p:sp>
      <p:sp>
        <p:nvSpPr>
          <p:cNvPr id="3" name="TextBox 2"/>
          <p:cNvSpPr txBox="1"/>
          <p:nvPr/>
        </p:nvSpPr>
        <p:spPr>
          <a:xfrm>
            <a:off x="1016000" y="1143001"/>
            <a:ext cx="9550400" cy="646331"/>
          </a:xfrm>
          <a:prstGeom prst="rect">
            <a:avLst/>
          </a:prstGeom>
          <a:noFill/>
        </p:spPr>
        <p:txBody>
          <a:bodyPr wrap="square" rtlCol="0">
            <a:spAutoFit/>
          </a:bodyPr>
          <a:lstStyle/>
          <a:p>
            <a:r>
              <a:rPr lang="en-US" dirty="0"/>
              <a:t>The conceit of feature selection involves in reducing the inputs to an endurable size </a:t>
            </a:r>
            <a:r>
              <a:rPr lang="en-US" dirty="0" smtClean="0"/>
              <a:t>for effective </a:t>
            </a:r>
            <a:r>
              <a:rPr lang="en-US" dirty="0"/>
              <a:t>processing and analysis.</a:t>
            </a:r>
          </a:p>
        </p:txBody>
      </p:sp>
      <p:sp>
        <p:nvSpPr>
          <p:cNvPr id="4" name="TextBox 3"/>
          <p:cNvSpPr txBox="1"/>
          <p:nvPr/>
        </p:nvSpPr>
        <p:spPr>
          <a:xfrm>
            <a:off x="812800" y="1905001"/>
            <a:ext cx="4064000" cy="461665"/>
          </a:xfrm>
          <a:prstGeom prst="rect">
            <a:avLst/>
          </a:prstGeom>
          <a:noFill/>
        </p:spPr>
        <p:txBody>
          <a:bodyPr wrap="square" rtlCol="0">
            <a:spAutoFit/>
          </a:bodyPr>
          <a:lstStyle/>
          <a:p>
            <a:r>
              <a:rPr lang="en-US" sz="2400" dirty="0">
                <a:solidFill>
                  <a:schemeClr val="tx2"/>
                </a:solidFill>
              </a:rPr>
              <a:t>25. </a:t>
            </a:r>
            <a:r>
              <a:rPr lang="en-US" sz="2400" dirty="0" smtClean="0">
                <a:solidFill>
                  <a:schemeClr val="tx2"/>
                </a:solidFill>
              </a:rPr>
              <a:t>DT-CWT</a:t>
            </a:r>
            <a:endParaRPr lang="en-US" sz="2400" dirty="0">
              <a:solidFill>
                <a:schemeClr val="tx2"/>
              </a:solidFill>
            </a:endParaRPr>
          </a:p>
        </p:txBody>
      </p:sp>
      <p:sp>
        <p:nvSpPr>
          <p:cNvPr id="5" name="TextBox 4"/>
          <p:cNvSpPr txBox="1"/>
          <p:nvPr/>
        </p:nvSpPr>
        <p:spPr>
          <a:xfrm>
            <a:off x="1219200" y="2438401"/>
            <a:ext cx="9347200" cy="646331"/>
          </a:xfrm>
          <a:prstGeom prst="rect">
            <a:avLst/>
          </a:prstGeom>
          <a:noFill/>
        </p:spPr>
        <p:txBody>
          <a:bodyPr wrap="square" rtlCol="0">
            <a:spAutoFit/>
          </a:bodyPr>
          <a:lstStyle/>
          <a:p>
            <a:r>
              <a:rPr lang="en-US" dirty="0"/>
              <a:t>The multidimensional (M-D) dual-tree CWT is no detachable but is based on a </a:t>
            </a:r>
            <a:r>
              <a:rPr lang="en-US" dirty="0" smtClean="0"/>
              <a:t>ciphering adequate</a:t>
            </a:r>
            <a:r>
              <a:rPr lang="en-US" dirty="0"/>
              <a:t>, separable filter bank (FB)</a:t>
            </a:r>
          </a:p>
        </p:txBody>
      </p:sp>
      <p:sp>
        <p:nvSpPr>
          <p:cNvPr id="6" name="TextBox 5"/>
          <p:cNvSpPr txBox="1"/>
          <p:nvPr/>
        </p:nvSpPr>
        <p:spPr>
          <a:xfrm>
            <a:off x="1016000" y="3276601"/>
            <a:ext cx="2946400" cy="461665"/>
          </a:xfrm>
          <a:prstGeom prst="rect">
            <a:avLst/>
          </a:prstGeom>
          <a:noFill/>
        </p:spPr>
        <p:txBody>
          <a:bodyPr wrap="square" rtlCol="0">
            <a:spAutoFit/>
          </a:bodyPr>
          <a:lstStyle/>
          <a:p>
            <a:r>
              <a:rPr lang="en-US" sz="2400" dirty="0">
                <a:solidFill>
                  <a:schemeClr val="tx2"/>
                </a:solidFill>
              </a:rPr>
              <a:t>26. </a:t>
            </a:r>
            <a:r>
              <a:rPr lang="en-US" sz="2400" dirty="0" smtClean="0">
                <a:solidFill>
                  <a:schemeClr val="tx2"/>
                </a:solidFill>
              </a:rPr>
              <a:t>PNN</a:t>
            </a:r>
            <a:endParaRPr lang="en-US" sz="2400" dirty="0">
              <a:solidFill>
                <a:schemeClr val="tx2"/>
              </a:solidFill>
            </a:endParaRPr>
          </a:p>
        </p:txBody>
      </p:sp>
      <p:sp>
        <p:nvSpPr>
          <p:cNvPr id="7" name="TextBox 6"/>
          <p:cNvSpPr txBox="1"/>
          <p:nvPr/>
        </p:nvSpPr>
        <p:spPr>
          <a:xfrm>
            <a:off x="1320800" y="3810001"/>
            <a:ext cx="10058400" cy="646331"/>
          </a:xfrm>
          <a:prstGeom prst="rect">
            <a:avLst/>
          </a:prstGeom>
          <a:noFill/>
        </p:spPr>
        <p:txBody>
          <a:bodyPr wrap="square" rtlCol="0">
            <a:spAutoFit/>
          </a:bodyPr>
          <a:lstStyle/>
          <a:p>
            <a:r>
              <a:rPr lang="en-US" dirty="0"/>
              <a:t>Probabilistic (PNN) and General Regression Neural Networks (GRNN) have </a:t>
            </a:r>
            <a:r>
              <a:rPr lang="en-US" dirty="0" smtClean="0"/>
              <a:t>collateral architectonics</a:t>
            </a:r>
            <a:r>
              <a:rPr lang="en-US" dirty="0"/>
              <a:t>, but there is a integral inequality</a:t>
            </a:r>
          </a:p>
        </p:txBody>
      </p:sp>
      <p:sp>
        <p:nvSpPr>
          <p:cNvPr id="8" name="TextBox 7"/>
          <p:cNvSpPr txBox="1"/>
          <p:nvPr/>
        </p:nvSpPr>
        <p:spPr>
          <a:xfrm>
            <a:off x="1016000" y="4648200"/>
            <a:ext cx="9042400" cy="738664"/>
          </a:xfrm>
          <a:prstGeom prst="rect">
            <a:avLst/>
          </a:prstGeom>
          <a:noFill/>
        </p:spPr>
        <p:txBody>
          <a:bodyPr wrap="square" rtlCol="0">
            <a:spAutoFit/>
          </a:bodyPr>
          <a:lstStyle/>
          <a:p>
            <a:r>
              <a:rPr lang="en-US" sz="2400" dirty="0">
                <a:solidFill>
                  <a:schemeClr val="tx2"/>
                </a:solidFill>
              </a:rPr>
              <a:t>27. How PNN network work: Probabilistic</a:t>
            </a:r>
          </a:p>
          <a:p>
            <a:endParaRPr lang="en-US" dirty="0"/>
          </a:p>
        </p:txBody>
      </p:sp>
      <p:sp>
        <p:nvSpPr>
          <p:cNvPr id="9" name="TextBox 8"/>
          <p:cNvSpPr txBox="1"/>
          <p:nvPr/>
        </p:nvSpPr>
        <p:spPr>
          <a:xfrm>
            <a:off x="1524000" y="5386865"/>
            <a:ext cx="9042400" cy="369332"/>
          </a:xfrm>
          <a:prstGeom prst="rect">
            <a:avLst/>
          </a:prstGeom>
          <a:noFill/>
        </p:spPr>
        <p:txBody>
          <a:bodyPr wrap="square" rtlCol="0">
            <a:spAutoFit/>
          </a:bodyPr>
          <a:lstStyle/>
          <a:p>
            <a:r>
              <a:rPr lang="en-US" dirty="0"/>
              <a:t>Neural networks are rudimentary coincidental to K-Nearest Neighbor (kNN) models</a:t>
            </a:r>
          </a:p>
        </p:txBody>
      </p:sp>
    </p:spTree>
    <p:extLst>
      <p:ext uri="{BB962C8B-B14F-4D97-AF65-F5344CB8AC3E}">
        <p14:creationId xmlns:p14="http://schemas.microsoft.com/office/powerpoint/2010/main" val="30633423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81000"/>
            <a:ext cx="5994400" cy="461665"/>
          </a:xfrm>
          <a:prstGeom prst="rect">
            <a:avLst/>
          </a:prstGeom>
          <a:noFill/>
        </p:spPr>
        <p:txBody>
          <a:bodyPr wrap="square" rtlCol="0">
            <a:spAutoFit/>
          </a:bodyPr>
          <a:lstStyle/>
          <a:p>
            <a:r>
              <a:rPr lang="en-US" sz="2400" dirty="0">
                <a:solidFill>
                  <a:schemeClr val="tx2"/>
                </a:solidFill>
              </a:rPr>
              <a:t>28. </a:t>
            </a:r>
            <a:r>
              <a:rPr lang="en-US" sz="2400" dirty="0" smtClean="0">
                <a:solidFill>
                  <a:schemeClr val="tx2"/>
                </a:solidFill>
              </a:rPr>
              <a:t>SFCM</a:t>
            </a:r>
            <a:endParaRPr lang="en-US" sz="2400" dirty="0">
              <a:solidFill>
                <a:schemeClr val="tx2"/>
              </a:solidFill>
            </a:endParaRPr>
          </a:p>
        </p:txBody>
      </p:sp>
      <p:sp>
        <p:nvSpPr>
          <p:cNvPr id="3" name="TextBox 2"/>
          <p:cNvSpPr txBox="1"/>
          <p:nvPr/>
        </p:nvSpPr>
        <p:spPr>
          <a:xfrm>
            <a:off x="914400" y="842665"/>
            <a:ext cx="11176000" cy="646331"/>
          </a:xfrm>
          <a:prstGeom prst="rect">
            <a:avLst/>
          </a:prstGeom>
          <a:noFill/>
        </p:spPr>
        <p:txBody>
          <a:bodyPr wrap="square" rtlCol="0">
            <a:spAutoFit/>
          </a:bodyPr>
          <a:lstStyle/>
          <a:p>
            <a:r>
              <a:rPr lang="en-US" dirty="0"/>
              <a:t>Neighboring pixels possess highly correlated intensities, and Probability of their</a:t>
            </a:r>
          </a:p>
          <a:p>
            <a:r>
              <a:rPr lang="en-US" dirty="0"/>
              <a:t>belongingness to the same cluster high .therefore spatial relationship is important of clustering.</a:t>
            </a:r>
          </a:p>
        </p:txBody>
      </p:sp>
    </p:spTree>
    <p:extLst>
      <p:ext uri="{BB962C8B-B14F-4D97-AF65-F5344CB8AC3E}">
        <p14:creationId xmlns:p14="http://schemas.microsoft.com/office/powerpoint/2010/main" val="35249985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44370" y="475744"/>
            <a:ext cx="8108310" cy="523220"/>
          </a:xfrm>
          <a:prstGeom prst="rect">
            <a:avLst/>
          </a:prstGeom>
        </p:spPr>
        <p:txBody>
          <a:bodyPr wrap="none">
            <a:spAutoFit/>
          </a:bodyPr>
          <a:lstStyle/>
          <a:p>
            <a:pPr algn="ctr"/>
            <a:r>
              <a:rPr lang="en-US" sz="2800" dirty="0"/>
              <a:t>Deep Learning and Convolutional Neural Network</a:t>
            </a:r>
            <a:endParaRPr lang="ar-EG" sz="2800"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graphicFrame>
        <p:nvGraphicFramePr>
          <p:cNvPr id="4" name="Object 3"/>
          <p:cNvGraphicFramePr>
            <a:graphicFrameLocks noChangeAspect="1"/>
          </p:cNvGraphicFramePr>
          <p:nvPr>
            <p:extLst>
              <p:ext uri="{D42A27DB-BD31-4B8C-83A1-F6EECF244321}">
                <p14:modId xmlns:p14="http://schemas.microsoft.com/office/powerpoint/2010/main" val="2197054082"/>
              </p:ext>
            </p:extLst>
          </p:nvPr>
        </p:nvGraphicFramePr>
        <p:xfrm>
          <a:off x="952500" y="1569720"/>
          <a:ext cx="3324225" cy="2066925"/>
        </p:xfrm>
        <a:graphic>
          <a:graphicData uri="http://schemas.openxmlformats.org/presentationml/2006/ole">
            <mc:AlternateContent xmlns:mc="http://schemas.openxmlformats.org/markup-compatibility/2006">
              <mc:Choice xmlns:v="urn:schemas-microsoft-com:vml" Requires="v">
                <p:oleObj spid="_x0000_s3083" name="Bitmap Image" r:id="rId3" imgW="3191320" imgH="1533739" progId="Paint.Picture">
                  <p:embed/>
                </p:oleObj>
              </mc:Choice>
              <mc:Fallback>
                <p:oleObj name="Bitmap Image" r:id="rId3" imgW="3191320" imgH="1533739"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 y="1569720"/>
                        <a:ext cx="3324225" cy="206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4356680" y="2130475"/>
            <a:ext cx="6096000" cy="646331"/>
          </a:xfrm>
          <a:prstGeom prst="rect">
            <a:avLst/>
          </a:prstGeom>
        </p:spPr>
        <p:txBody>
          <a:bodyPr>
            <a:spAutoFit/>
          </a:bodyPr>
          <a:lstStyle/>
          <a:p>
            <a:r>
              <a:rPr lang="en-US" b="1" i="1" dirty="0"/>
              <a:t>Fig. 4.1. AI: Artificial Intelligence ML, NN, DL, and </a:t>
            </a:r>
            <a:r>
              <a:rPr lang="en-US" b="1" i="1" dirty="0" err="1"/>
              <a:t>Spinking</a:t>
            </a:r>
            <a:r>
              <a:rPr lang="en-US" b="1" i="1" dirty="0"/>
              <a:t> Neural Networks (SNN)</a:t>
            </a:r>
            <a:endParaRPr lang="ar-EG" dirty="0"/>
          </a:p>
        </p:txBody>
      </p:sp>
      <p:sp>
        <p:nvSpPr>
          <p:cNvPr id="6" name="Rectangle 5"/>
          <p:cNvSpPr/>
          <p:nvPr/>
        </p:nvSpPr>
        <p:spPr>
          <a:xfrm>
            <a:off x="3841388" y="3846314"/>
            <a:ext cx="3305264" cy="369332"/>
          </a:xfrm>
          <a:prstGeom prst="rect">
            <a:avLst/>
          </a:prstGeom>
        </p:spPr>
        <p:txBody>
          <a:bodyPr wrap="none">
            <a:spAutoFit/>
          </a:bodyPr>
          <a:lstStyle/>
          <a:p>
            <a:pPr lvl="1"/>
            <a:r>
              <a:rPr lang="en-US" b="1" dirty="0"/>
              <a:t>Types of DL approaches</a:t>
            </a:r>
          </a:p>
        </p:txBody>
      </p:sp>
      <p:sp>
        <p:nvSpPr>
          <p:cNvPr id="7" name="Rectangle 6"/>
          <p:cNvSpPr/>
          <p:nvPr/>
        </p:nvSpPr>
        <p:spPr>
          <a:xfrm>
            <a:off x="3841388" y="4402574"/>
            <a:ext cx="5493812" cy="1477328"/>
          </a:xfrm>
          <a:prstGeom prst="rect">
            <a:avLst/>
          </a:prstGeom>
        </p:spPr>
        <p:txBody>
          <a:bodyPr wrap="none">
            <a:spAutoFit/>
          </a:bodyPr>
          <a:lstStyle/>
          <a:p>
            <a:pPr marL="1257300" lvl="2" indent="-342900">
              <a:buAutoNum type="arabicPeriod"/>
            </a:pPr>
            <a:r>
              <a:rPr lang="en-US" b="1" dirty="0" smtClean="0"/>
              <a:t>Supervised Learning</a:t>
            </a:r>
          </a:p>
          <a:p>
            <a:pPr marL="1257300" lvl="2" indent="-342900">
              <a:buFontTx/>
              <a:buAutoNum type="arabicPeriod"/>
            </a:pPr>
            <a:r>
              <a:rPr lang="en-US" b="1" dirty="0"/>
              <a:t>Semi-supervised Learning </a:t>
            </a:r>
          </a:p>
          <a:p>
            <a:pPr marL="1257300" lvl="2" indent="-342900">
              <a:buFontTx/>
              <a:buAutoNum type="arabicPeriod"/>
            </a:pPr>
            <a:r>
              <a:rPr lang="en-US" b="1" dirty="0"/>
              <a:t>Unsupervised learning</a:t>
            </a:r>
          </a:p>
          <a:p>
            <a:pPr marL="1257300" lvl="2" indent="-342900">
              <a:buFontTx/>
              <a:buAutoNum type="arabicPeriod"/>
            </a:pPr>
            <a:r>
              <a:rPr lang="en-US" b="1" dirty="0"/>
              <a:t>Deep Reinforcement Learning (DRL) </a:t>
            </a:r>
          </a:p>
          <a:p>
            <a:pPr lvl="2"/>
            <a:endParaRPr lang="en-US" b="1" dirty="0"/>
          </a:p>
        </p:txBody>
      </p:sp>
    </p:spTree>
    <p:extLst>
      <p:ext uri="{BB962C8B-B14F-4D97-AF65-F5344CB8AC3E}">
        <p14:creationId xmlns:p14="http://schemas.microsoft.com/office/powerpoint/2010/main" val="15841431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59361" y="798314"/>
            <a:ext cx="2531462" cy="461665"/>
          </a:xfrm>
          <a:prstGeom prst="rect">
            <a:avLst/>
          </a:prstGeom>
        </p:spPr>
        <p:txBody>
          <a:bodyPr wrap="none">
            <a:spAutoFit/>
          </a:bodyPr>
          <a:lstStyle/>
          <a:p>
            <a:r>
              <a:rPr lang="en-US" sz="2400" i="1" dirty="0"/>
              <a:t>Feature Learning</a:t>
            </a:r>
            <a:endParaRPr lang="ar-EG" sz="2400" dirty="0"/>
          </a:p>
        </p:txBody>
      </p:sp>
      <p:sp>
        <p:nvSpPr>
          <p:cNvPr id="3"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graphicFrame>
        <p:nvGraphicFramePr>
          <p:cNvPr id="4" name="Object 3"/>
          <p:cNvGraphicFramePr>
            <a:graphicFrameLocks noChangeAspect="1"/>
          </p:cNvGraphicFramePr>
          <p:nvPr>
            <p:extLst>
              <p:ext uri="{D42A27DB-BD31-4B8C-83A1-F6EECF244321}">
                <p14:modId xmlns:p14="http://schemas.microsoft.com/office/powerpoint/2010/main" val="3934976846"/>
              </p:ext>
            </p:extLst>
          </p:nvPr>
        </p:nvGraphicFramePr>
        <p:xfrm>
          <a:off x="1257300" y="1760220"/>
          <a:ext cx="7955280" cy="3543300"/>
        </p:xfrm>
        <a:graphic>
          <a:graphicData uri="http://schemas.openxmlformats.org/presentationml/2006/ole">
            <mc:AlternateContent xmlns:mc="http://schemas.openxmlformats.org/markup-compatibility/2006">
              <mc:Choice xmlns:v="urn:schemas-microsoft-com:vml" Requires="v">
                <p:oleObj spid="_x0000_s4107" name="Bitmap Image" r:id="rId3" imgW="5687219" imgH="3219899" progId="Paint.Picture">
                  <p:embed/>
                </p:oleObj>
              </mc:Choice>
              <mc:Fallback>
                <p:oleObj name="Bitmap Image" r:id="rId3" imgW="5687219" imgH="3219899"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1760220"/>
                        <a:ext cx="7955280" cy="3543300"/>
                      </a:xfrm>
                      <a:prstGeom prst="rect">
                        <a:avLst/>
                      </a:prstGeom>
                      <a:noFill/>
                    </p:spPr>
                  </p:pic>
                </p:oleObj>
              </mc:Fallback>
            </mc:AlternateContent>
          </a:graphicData>
        </a:graphic>
      </p:graphicFrame>
      <p:sp>
        <p:nvSpPr>
          <p:cNvPr id="5" name="Rectangle 4"/>
          <p:cNvSpPr/>
          <p:nvPr/>
        </p:nvSpPr>
        <p:spPr>
          <a:xfrm>
            <a:off x="2894967" y="5675114"/>
            <a:ext cx="3595856" cy="369332"/>
          </a:xfrm>
          <a:prstGeom prst="rect">
            <a:avLst/>
          </a:prstGeom>
        </p:spPr>
        <p:txBody>
          <a:bodyPr wrap="none">
            <a:spAutoFit/>
          </a:bodyPr>
          <a:lstStyle/>
          <a:p>
            <a:r>
              <a:rPr lang="en-US" b="1" i="1" dirty="0"/>
              <a:t>Fig.4.2.  Basic model of neuron</a:t>
            </a:r>
            <a:endParaRPr lang="ar-EG" dirty="0"/>
          </a:p>
        </p:txBody>
      </p:sp>
    </p:spTree>
    <p:extLst>
      <p:ext uri="{BB962C8B-B14F-4D97-AF65-F5344CB8AC3E}">
        <p14:creationId xmlns:p14="http://schemas.microsoft.com/office/powerpoint/2010/main" val="8214989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graphicFrame>
        <p:nvGraphicFramePr>
          <p:cNvPr id="3" name="Object 2"/>
          <p:cNvGraphicFramePr>
            <a:graphicFrameLocks noChangeAspect="1"/>
          </p:cNvGraphicFramePr>
          <p:nvPr>
            <p:extLst>
              <p:ext uri="{D42A27DB-BD31-4B8C-83A1-F6EECF244321}">
                <p14:modId xmlns:p14="http://schemas.microsoft.com/office/powerpoint/2010/main" val="2469574380"/>
              </p:ext>
            </p:extLst>
          </p:nvPr>
        </p:nvGraphicFramePr>
        <p:xfrm>
          <a:off x="1577340" y="1337995"/>
          <a:ext cx="8816340" cy="3505200"/>
        </p:xfrm>
        <a:graphic>
          <a:graphicData uri="http://schemas.openxmlformats.org/presentationml/2006/ole">
            <mc:AlternateContent xmlns:mc="http://schemas.openxmlformats.org/markup-compatibility/2006">
              <mc:Choice xmlns:v="urn:schemas-microsoft-com:vml" Requires="v">
                <p:oleObj spid="_x0000_s5132" name="Bitmap Image" r:id="rId3" imgW="6335009" imgH="3010320" progId="Paint.Picture">
                  <p:embed/>
                </p:oleObj>
              </mc:Choice>
              <mc:Fallback>
                <p:oleObj name="Bitmap Image" r:id="rId3" imgW="6335009" imgH="3010320"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7340" y="1337995"/>
                        <a:ext cx="8816340" cy="3505200"/>
                      </a:xfrm>
                      <a:prstGeom prst="rect">
                        <a:avLst/>
                      </a:prstGeom>
                      <a:noFill/>
                    </p:spPr>
                  </p:pic>
                </p:oleObj>
              </mc:Fallback>
            </mc:AlternateContent>
          </a:graphicData>
        </a:graphic>
      </p:graphicFrame>
      <p:sp>
        <p:nvSpPr>
          <p:cNvPr id="4" name="Rectangle 3"/>
          <p:cNvSpPr/>
          <p:nvPr/>
        </p:nvSpPr>
        <p:spPr>
          <a:xfrm>
            <a:off x="2255520" y="4843195"/>
            <a:ext cx="6096000" cy="646331"/>
          </a:xfrm>
          <a:prstGeom prst="rect">
            <a:avLst/>
          </a:prstGeom>
        </p:spPr>
        <p:txBody>
          <a:bodyPr>
            <a:spAutoFit/>
          </a:bodyPr>
          <a:lstStyle/>
          <a:p>
            <a:r>
              <a:rPr lang="en-US" b="1" i="1" dirty="0"/>
              <a:t>Fig.4.3. Neural network model with multiple layers perceptron</a:t>
            </a:r>
            <a:endParaRPr lang="ar-EG" dirty="0"/>
          </a:p>
        </p:txBody>
      </p:sp>
      <p:sp>
        <p:nvSpPr>
          <p:cNvPr id="5" name="TextBox 4"/>
          <p:cNvSpPr txBox="1"/>
          <p:nvPr/>
        </p:nvSpPr>
        <p:spPr>
          <a:xfrm>
            <a:off x="4777574" y="396240"/>
            <a:ext cx="1051891" cy="584775"/>
          </a:xfrm>
          <a:prstGeom prst="rect">
            <a:avLst/>
          </a:prstGeom>
          <a:noFill/>
        </p:spPr>
        <p:txBody>
          <a:bodyPr wrap="none" rtlCol="1">
            <a:spAutoFit/>
          </a:bodyPr>
          <a:lstStyle/>
          <a:p>
            <a:r>
              <a:rPr lang="en-US" sz="3200" dirty="0" smtClean="0"/>
              <a:t>ANN</a:t>
            </a:r>
            <a:endParaRPr lang="ar-EG" sz="3200" dirty="0"/>
          </a:p>
        </p:txBody>
      </p:sp>
    </p:spTree>
    <p:extLst>
      <p:ext uri="{BB962C8B-B14F-4D97-AF65-F5344CB8AC3E}">
        <p14:creationId xmlns:p14="http://schemas.microsoft.com/office/powerpoint/2010/main" val="34163807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 y="495300"/>
            <a:ext cx="10767060" cy="5684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0403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85160" y="716280"/>
            <a:ext cx="5006499" cy="646331"/>
          </a:xfrm>
          <a:prstGeom prst="rect">
            <a:avLst/>
          </a:prstGeom>
          <a:noFill/>
        </p:spPr>
        <p:txBody>
          <a:bodyPr wrap="none" rtlCol="1">
            <a:spAutoFit/>
          </a:bodyPr>
          <a:lstStyle/>
          <a:p>
            <a:r>
              <a:rPr lang="en-US" sz="3600" dirty="0" smtClean="0"/>
              <a:t>Optimization algorithms</a:t>
            </a:r>
            <a:endParaRPr lang="ar-EG" sz="3600" dirty="0"/>
          </a:p>
        </p:txBody>
      </p:sp>
      <p:sp>
        <p:nvSpPr>
          <p:cNvPr id="3" name="TextBox 2"/>
          <p:cNvSpPr txBox="1"/>
          <p:nvPr/>
        </p:nvSpPr>
        <p:spPr>
          <a:xfrm>
            <a:off x="989687" y="1722120"/>
            <a:ext cx="7383752" cy="2831544"/>
          </a:xfrm>
          <a:prstGeom prst="rect">
            <a:avLst/>
          </a:prstGeom>
          <a:noFill/>
        </p:spPr>
        <p:txBody>
          <a:bodyPr wrap="none" rtlCol="1">
            <a:spAutoFit/>
          </a:bodyPr>
          <a:lstStyle/>
          <a:p>
            <a:pPr marL="342900" lvl="3" indent="-342900">
              <a:buAutoNum type="arabicPeriod"/>
            </a:pPr>
            <a:r>
              <a:rPr lang="en-US" sz="3200" b="1" dirty="0" smtClean="0"/>
              <a:t>Stochastic </a:t>
            </a:r>
            <a:r>
              <a:rPr lang="en-US" sz="3200" b="1" dirty="0"/>
              <a:t>Gradient Descent (SGD</a:t>
            </a:r>
            <a:r>
              <a:rPr lang="en-US" sz="3200" b="1" dirty="0" smtClean="0"/>
              <a:t>)</a:t>
            </a:r>
          </a:p>
          <a:p>
            <a:pPr marL="342900" lvl="3" indent="-342900">
              <a:buFontTx/>
              <a:buAutoNum type="arabicPeriod"/>
            </a:pPr>
            <a:r>
              <a:rPr lang="en-US" sz="3200" b="1" dirty="0"/>
              <a:t>Back-propagation</a:t>
            </a:r>
            <a:endParaRPr lang="en-US" sz="3200" b="1" i="1" dirty="0"/>
          </a:p>
          <a:p>
            <a:pPr marL="342900" lvl="3" indent="-342900">
              <a:buFontTx/>
              <a:buAutoNum type="arabicPeriod"/>
            </a:pPr>
            <a:r>
              <a:rPr lang="en-US" sz="3200" b="1" dirty="0"/>
              <a:t>Momentum</a:t>
            </a:r>
            <a:endParaRPr lang="en-US" sz="3200" b="1" i="1" dirty="0"/>
          </a:p>
          <a:p>
            <a:pPr marL="342900" lvl="3" indent="-342900">
              <a:buFontTx/>
              <a:buAutoNum type="arabicPeriod"/>
            </a:pPr>
            <a:r>
              <a:rPr lang="en-US" sz="3200" b="1" dirty="0"/>
              <a:t>Learning rate (𝜼</a:t>
            </a:r>
            <a:r>
              <a:rPr lang="en-US" sz="3200" b="1" dirty="0" smtClean="0"/>
              <a:t>)</a:t>
            </a:r>
            <a:endParaRPr lang="en-US" sz="3200" b="1" i="1" dirty="0"/>
          </a:p>
          <a:p>
            <a:pPr marL="342900" lvl="3" indent="-342900">
              <a:buFontTx/>
              <a:buAutoNum type="arabicPeriod"/>
            </a:pPr>
            <a:r>
              <a:rPr lang="en-US" sz="3200" b="1" dirty="0"/>
              <a:t>Weight decay </a:t>
            </a:r>
            <a:endParaRPr lang="en-US" sz="3200" b="1" i="1" dirty="0"/>
          </a:p>
          <a:p>
            <a:endParaRPr lang="ar-EG" dirty="0"/>
          </a:p>
        </p:txBody>
      </p:sp>
    </p:spTree>
    <p:extLst>
      <p:ext uri="{BB962C8B-B14F-4D97-AF65-F5344CB8AC3E}">
        <p14:creationId xmlns:p14="http://schemas.microsoft.com/office/powerpoint/2010/main" val="13727843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 y="1181100"/>
            <a:ext cx="10363200" cy="497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333" y="510540"/>
            <a:ext cx="62007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100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xmlns="" id="{192DE0AE-0633-4BA7-94F6-979389C83C1A}"/>
              </a:ext>
            </a:extLst>
          </p:cNvPr>
          <p:cNvSpPr txBox="1"/>
          <p:nvPr/>
        </p:nvSpPr>
        <p:spPr>
          <a:xfrm>
            <a:off x="91848" y="243427"/>
            <a:ext cx="4403952" cy="369332"/>
          </a:xfrm>
          <a:prstGeom prst="rect">
            <a:avLst/>
          </a:prstGeom>
          <a:noFill/>
        </p:spPr>
        <p:txBody>
          <a:bodyPr wrap="square" rtlCol="0" anchor="ctr">
            <a:spAutoFit/>
          </a:bodyPr>
          <a:lstStyle/>
          <a:p>
            <a:pPr lvl="1" algn="ctr"/>
            <a:r>
              <a:rPr lang="en-US" b="1" dirty="0"/>
              <a:t>Side effects of a brain </a:t>
            </a:r>
            <a:r>
              <a:rPr lang="en-US" b="1" dirty="0" smtClean="0"/>
              <a:t>tumor</a:t>
            </a:r>
            <a:endParaRPr lang="ko-KR" altLang="en-US" sz="3200" dirty="0">
              <a:cs typeface="Arial" pitchFamily="34" charset="0"/>
            </a:endParaRPr>
          </a:p>
        </p:txBody>
      </p:sp>
      <p:sp>
        <p:nvSpPr>
          <p:cNvPr id="2" name="Rectangle 1"/>
          <p:cNvSpPr/>
          <p:nvPr/>
        </p:nvSpPr>
        <p:spPr>
          <a:xfrm>
            <a:off x="754380" y="613120"/>
            <a:ext cx="6096000" cy="2862322"/>
          </a:xfrm>
          <a:prstGeom prst="rect">
            <a:avLst/>
          </a:prstGeom>
        </p:spPr>
        <p:txBody>
          <a:bodyPr>
            <a:spAutoFit/>
          </a:bodyPr>
          <a:lstStyle/>
          <a:p>
            <a:pPr lvl="2"/>
            <a:r>
              <a:rPr lang="en-US" b="1" dirty="0"/>
              <a:t>Emotional side effects</a:t>
            </a:r>
          </a:p>
          <a:p>
            <a:r>
              <a:rPr lang="en-US" sz="1400" dirty="0"/>
              <a:t>Emotional side effects are natural for any major disease, brain tumor or not. When a brain tumor is diagnosed, it can take away your sense of security and control. Uncertainty is among the most challenging things that you may have to grapple with on a day-to-day basis. </a:t>
            </a:r>
            <a:r>
              <a:rPr lang="en-US" sz="1400" dirty="0" smtClean="0"/>
              <a:t>Depression</a:t>
            </a:r>
            <a:endParaRPr lang="en-US" sz="1400" i="1" dirty="0"/>
          </a:p>
          <a:p>
            <a:pPr lvl="2"/>
            <a:r>
              <a:rPr lang="en-US" b="1" dirty="0"/>
              <a:t>Cognitive side effects</a:t>
            </a:r>
          </a:p>
          <a:p>
            <a:r>
              <a:rPr lang="en-US" sz="1400" dirty="0"/>
              <a:t>Cognitive side effects are those that affect your ability to process information and </a:t>
            </a:r>
            <a:br>
              <a:rPr lang="en-US" sz="1400" dirty="0"/>
            </a:br>
            <a:r>
              <a:rPr lang="en-US" sz="1400" dirty="0" smtClean="0"/>
              <a:t>communicate.</a:t>
            </a:r>
            <a:endParaRPr lang="en-US" sz="1400" i="1" dirty="0"/>
          </a:p>
          <a:p>
            <a:pPr lvl="2"/>
            <a:r>
              <a:rPr lang="en-US" b="1" dirty="0"/>
              <a:t>Physical effects</a:t>
            </a:r>
          </a:p>
          <a:p>
            <a:r>
              <a:rPr lang="en-US" sz="1400" dirty="0"/>
              <a:t>Physical effects are common as treating a brain tumor can take a great toll on your body. </a:t>
            </a:r>
            <a:r>
              <a:rPr lang="en-US" sz="1400" dirty="0" smtClean="0"/>
              <a:t>le</a:t>
            </a:r>
            <a:r>
              <a:rPr lang="en-US" sz="1400" dirty="0"/>
              <a:t>.</a:t>
            </a:r>
            <a:endParaRPr lang="en-US" sz="1400" i="1" dirty="0"/>
          </a:p>
        </p:txBody>
      </p:sp>
      <p:sp>
        <p:nvSpPr>
          <p:cNvPr id="7" name="Rectangle 6"/>
          <p:cNvSpPr/>
          <p:nvPr/>
        </p:nvSpPr>
        <p:spPr>
          <a:xfrm>
            <a:off x="754380" y="3613666"/>
            <a:ext cx="2655407" cy="369332"/>
          </a:xfrm>
          <a:prstGeom prst="rect">
            <a:avLst/>
          </a:prstGeom>
        </p:spPr>
        <p:txBody>
          <a:bodyPr wrap="none">
            <a:spAutoFit/>
          </a:bodyPr>
          <a:lstStyle/>
          <a:p>
            <a:r>
              <a:rPr lang="en-US" b="1" dirty="0"/>
              <a:t> Types of brain tumors</a:t>
            </a:r>
            <a:endParaRPr lang="ar-EG" dirty="0"/>
          </a:p>
        </p:txBody>
      </p:sp>
      <p:graphicFrame>
        <p:nvGraphicFramePr>
          <p:cNvPr id="19" name="Object 18"/>
          <p:cNvGraphicFramePr>
            <a:graphicFrameLocks noChangeAspect="1"/>
          </p:cNvGraphicFramePr>
          <p:nvPr>
            <p:extLst>
              <p:ext uri="{D42A27DB-BD31-4B8C-83A1-F6EECF244321}">
                <p14:modId xmlns:p14="http://schemas.microsoft.com/office/powerpoint/2010/main" val="3844390379"/>
              </p:ext>
            </p:extLst>
          </p:nvPr>
        </p:nvGraphicFramePr>
        <p:xfrm>
          <a:off x="8594725" y="2044281"/>
          <a:ext cx="1457325" cy="1434822"/>
        </p:xfrm>
        <a:graphic>
          <a:graphicData uri="http://schemas.openxmlformats.org/presentationml/2006/ole">
            <mc:AlternateContent xmlns:mc="http://schemas.openxmlformats.org/markup-compatibility/2006">
              <mc:Choice xmlns:v="urn:schemas-microsoft-com:vml" Requires="v">
                <p:oleObj spid="_x0000_s1201" name="Bitmap Image" r:id="rId3" imgW="2657846" imgH="3696216" progId="Paint.Picture">
                  <p:embed/>
                </p:oleObj>
              </mc:Choice>
              <mc:Fallback>
                <p:oleObj name="Bitmap Image" r:id="rId3" imgW="2657846" imgH="3696216" progId="Paint.Picture">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4725" y="2044281"/>
                        <a:ext cx="1457325" cy="1434822"/>
                      </a:xfrm>
                      <a:prstGeom prst="rect">
                        <a:avLst/>
                      </a:prstGeom>
                      <a:noFill/>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2266095959"/>
              </p:ext>
            </p:extLst>
          </p:nvPr>
        </p:nvGraphicFramePr>
        <p:xfrm>
          <a:off x="10073005" y="1922867"/>
          <a:ext cx="1438275" cy="1552575"/>
        </p:xfrm>
        <a:graphic>
          <a:graphicData uri="http://schemas.openxmlformats.org/presentationml/2006/ole">
            <mc:AlternateContent xmlns:mc="http://schemas.openxmlformats.org/markup-compatibility/2006">
              <mc:Choice xmlns:v="urn:schemas-microsoft-com:vml" Requires="v">
                <p:oleObj spid="_x0000_s1202" name="Bitmap Image" r:id="rId5" imgW="2572109" imgH="3677163" progId="Paint.Picture">
                  <p:embed/>
                </p:oleObj>
              </mc:Choice>
              <mc:Fallback>
                <p:oleObj name="Bitmap Image" r:id="rId5" imgW="2572109" imgH="3677163" progId="Paint.Picture">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3005" y="1922867"/>
                        <a:ext cx="1438275" cy="155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297266112"/>
              </p:ext>
            </p:extLst>
          </p:nvPr>
        </p:nvGraphicFramePr>
        <p:xfrm>
          <a:off x="8731885" y="3893820"/>
          <a:ext cx="1343025" cy="1552575"/>
        </p:xfrm>
        <a:graphic>
          <a:graphicData uri="http://schemas.openxmlformats.org/presentationml/2006/ole">
            <mc:AlternateContent xmlns:mc="http://schemas.openxmlformats.org/markup-compatibility/2006">
              <mc:Choice xmlns:v="urn:schemas-microsoft-com:vml" Requires="v">
                <p:oleObj spid="_x0000_s1203" name="Bitmap Image" r:id="rId7" imgW="2809524" imgH="3715269" progId="Paint.Picture">
                  <p:embed/>
                </p:oleObj>
              </mc:Choice>
              <mc:Fallback>
                <p:oleObj name="Bitmap Image" r:id="rId7" imgW="2809524" imgH="3715269" progId="Paint.Picture">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1885" y="3893820"/>
                        <a:ext cx="1343025" cy="155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756322769"/>
              </p:ext>
            </p:extLst>
          </p:nvPr>
        </p:nvGraphicFramePr>
        <p:xfrm>
          <a:off x="7497445" y="3901440"/>
          <a:ext cx="1209675" cy="1552575"/>
        </p:xfrm>
        <a:graphic>
          <a:graphicData uri="http://schemas.openxmlformats.org/presentationml/2006/ole">
            <mc:AlternateContent xmlns:mc="http://schemas.openxmlformats.org/markup-compatibility/2006">
              <mc:Choice xmlns:v="urn:schemas-microsoft-com:vml" Requires="v">
                <p:oleObj spid="_x0000_s1204" name="Bitmap Image" r:id="rId9" imgW="1152381" imgH="1314286" progId="Paint.Picture">
                  <p:embed/>
                </p:oleObj>
              </mc:Choice>
              <mc:Fallback>
                <p:oleObj name="Bitmap Image" r:id="rId9" imgW="1152381" imgH="1314286" progId="Paint.Picture">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7445" y="3901440"/>
                        <a:ext cx="1209675" cy="1552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171694196"/>
              </p:ext>
            </p:extLst>
          </p:nvPr>
        </p:nvGraphicFramePr>
        <p:xfrm>
          <a:off x="6255385" y="5516880"/>
          <a:ext cx="1438275" cy="1238250"/>
        </p:xfrm>
        <a:graphic>
          <a:graphicData uri="http://schemas.openxmlformats.org/presentationml/2006/ole">
            <mc:AlternateContent xmlns:mc="http://schemas.openxmlformats.org/markup-compatibility/2006">
              <mc:Choice xmlns:v="urn:schemas-microsoft-com:vml" Requires="v">
                <p:oleObj spid="_x0000_s1205" name="Bitmap Image" r:id="rId11" imgW="1123810" imgH="1438095" progId="Paint.Picture">
                  <p:embed/>
                </p:oleObj>
              </mc:Choice>
              <mc:Fallback>
                <p:oleObj name="Bitmap Image" r:id="rId11" imgW="1123810" imgH="1438095" progId="Paint.Picture">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55385" y="5516880"/>
                        <a:ext cx="1438275" cy="1238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4"/>
          <p:cNvGraphicFramePr>
            <a:graphicFrameLocks noChangeAspect="1"/>
          </p:cNvGraphicFramePr>
          <p:nvPr>
            <p:extLst>
              <p:ext uri="{D42A27DB-BD31-4B8C-83A1-F6EECF244321}">
                <p14:modId xmlns:p14="http://schemas.microsoft.com/office/powerpoint/2010/main" val="1909345420"/>
              </p:ext>
            </p:extLst>
          </p:nvPr>
        </p:nvGraphicFramePr>
        <p:xfrm>
          <a:off x="4822825" y="5539740"/>
          <a:ext cx="1390650" cy="1247775"/>
        </p:xfrm>
        <a:graphic>
          <a:graphicData uri="http://schemas.openxmlformats.org/presentationml/2006/ole">
            <mc:AlternateContent xmlns:mc="http://schemas.openxmlformats.org/markup-compatibility/2006">
              <mc:Choice xmlns:v="urn:schemas-microsoft-com:vml" Requires="v">
                <p:oleObj spid="_x0000_s1206" name="Bitmap Image" r:id="rId13" imgW="1085714" imgH="1428949" progId="Paint.Picture">
                  <p:embed/>
                </p:oleObj>
              </mc:Choice>
              <mc:Fallback>
                <p:oleObj name="Bitmap Image" r:id="rId13" imgW="1085714" imgH="1428949" progId="Paint.Picture">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22825" y="5539740"/>
                        <a:ext cx="1390650"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597302946"/>
              </p:ext>
            </p:extLst>
          </p:nvPr>
        </p:nvGraphicFramePr>
        <p:xfrm>
          <a:off x="3474085" y="5501640"/>
          <a:ext cx="1343025" cy="1247775"/>
        </p:xfrm>
        <a:graphic>
          <a:graphicData uri="http://schemas.openxmlformats.org/presentationml/2006/ole">
            <mc:AlternateContent xmlns:mc="http://schemas.openxmlformats.org/markup-compatibility/2006">
              <mc:Choice xmlns:v="urn:schemas-microsoft-com:vml" Requires="v">
                <p:oleObj spid="_x0000_s1207" name="Bitmap Image" r:id="rId15" imgW="1133633" imgH="1428949" progId="Paint.Picture">
                  <p:embed/>
                </p:oleObj>
              </mc:Choice>
              <mc:Fallback>
                <p:oleObj name="Bitmap Image" r:id="rId15" imgW="1133633" imgH="1428949" progId="Paint.Picture">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74085" y="5501640"/>
                        <a:ext cx="1343025" cy="124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3827030034"/>
              </p:ext>
            </p:extLst>
          </p:nvPr>
        </p:nvGraphicFramePr>
        <p:xfrm>
          <a:off x="2171537" y="5501640"/>
          <a:ext cx="1238250" cy="1266825"/>
        </p:xfrm>
        <a:graphic>
          <a:graphicData uri="http://schemas.openxmlformats.org/presentationml/2006/ole">
            <mc:AlternateContent xmlns:mc="http://schemas.openxmlformats.org/markup-compatibility/2006">
              <mc:Choice xmlns:v="urn:schemas-microsoft-com:vml" Requires="v">
                <p:oleObj spid="_x0000_s1208" name="Bitmap Image" r:id="rId17" imgW="1133633" imgH="1438095" progId="Paint.Picture">
                  <p:embed/>
                </p:oleObj>
              </mc:Choice>
              <mc:Fallback>
                <p:oleObj name="Bitmap Image" r:id="rId17" imgW="1133633" imgH="1438095" progId="Paint.Picture">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71537" y="5501640"/>
                        <a:ext cx="1238250" cy="1266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2812841658"/>
              </p:ext>
            </p:extLst>
          </p:nvPr>
        </p:nvGraphicFramePr>
        <p:xfrm>
          <a:off x="662858" y="5486400"/>
          <a:ext cx="1419225" cy="1371600"/>
        </p:xfrm>
        <a:graphic>
          <a:graphicData uri="http://schemas.openxmlformats.org/presentationml/2006/ole">
            <mc:AlternateContent xmlns:mc="http://schemas.openxmlformats.org/markup-compatibility/2006">
              <mc:Choice xmlns:v="urn:schemas-microsoft-com:vml" Requires="v">
                <p:oleObj spid="_x0000_s1209" name="Bitmap Image" r:id="rId19" imgW="1104762" imgH="1419048" progId="Paint.Picture">
                  <p:embed/>
                </p:oleObj>
              </mc:Choice>
              <mc:Fallback>
                <p:oleObj name="Bitmap Image" r:id="rId19" imgW="1104762" imgH="1419048" progId="Paint.Picture">
                  <p:embed/>
                  <p:pic>
                    <p:nvPicPr>
                      <p:cNvPr id="0"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2858" y="5486400"/>
                        <a:ext cx="1419225"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906976031"/>
              </p:ext>
            </p:extLst>
          </p:nvPr>
        </p:nvGraphicFramePr>
        <p:xfrm>
          <a:off x="7192645" y="2094317"/>
          <a:ext cx="1390650" cy="1381125"/>
        </p:xfrm>
        <a:graphic>
          <a:graphicData uri="http://schemas.openxmlformats.org/presentationml/2006/ole">
            <mc:AlternateContent xmlns:mc="http://schemas.openxmlformats.org/markup-compatibility/2006">
              <mc:Choice xmlns:v="urn:schemas-microsoft-com:vml" Requires="v">
                <p:oleObj spid="_x0000_s1210" name="Bitmap Image" r:id="rId21" imgW="1142857" imgH="1448002" progId="Paint.Picture">
                  <p:embed/>
                </p:oleObj>
              </mc:Choice>
              <mc:Fallback>
                <p:oleObj name="Bitmap Image" r:id="rId21" imgW="1142857" imgH="1448002" progId="Paint.Picture">
                  <p:embed/>
                  <p:pic>
                    <p:nvPicPr>
                      <p:cNvPr id="0" name="Object 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92645" y="2094317"/>
                        <a:ext cx="1390650" cy="138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141861604"/>
              </p:ext>
            </p:extLst>
          </p:nvPr>
        </p:nvGraphicFramePr>
        <p:xfrm>
          <a:off x="10105943" y="4059324"/>
          <a:ext cx="1343025" cy="1362075"/>
        </p:xfrm>
        <a:graphic>
          <a:graphicData uri="http://schemas.openxmlformats.org/presentationml/2006/ole">
            <mc:AlternateContent xmlns:mc="http://schemas.openxmlformats.org/markup-compatibility/2006">
              <mc:Choice xmlns:v="urn:schemas-microsoft-com:vml" Requires="v">
                <p:oleObj spid="_x0000_s1211" name="Bitmap Image" r:id="rId23" imgW="1152381" imgH="1561905" progId="Paint.Picture">
                  <p:embed/>
                </p:oleObj>
              </mc:Choice>
              <mc:Fallback>
                <p:oleObj name="Bitmap Image" r:id="rId23" imgW="1152381" imgH="1561905" progId="Paint.Picture">
                  <p:embed/>
                  <p:pic>
                    <p:nvPicPr>
                      <p:cNvPr id="0" name="Object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105943" y="4059324"/>
                        <a:ext cx="1343025" cy="1362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1142512789"/>
              </p:ext>
            </p:extLst>
          </p:nvPr>
        </p:nvGraphicFramePr>
        <p:xfrm>
          <a:off x="6231255" y="4145280"/>
          <a:ext cx="1238250" cy="1343025"/>
        </p:xfrm>
        <a:graphic>
          <a:graphicData uri="http://schemas.openxmlformats.org/presentationml/2006/ole">
            <mc:AlternateContent xmlns:mc="http://schemas.openxmlformats.org/markup-compatibility/2006">
              <mc:Choice xmlns:v="urn:schemas-microsoft-com:vml" Requires="v">
                <p:oleObj spid="_x0000_s1212" name="Bitmap Image" r:id="rId25" imgW="1076475" imgH="1600000" progId="Paint.Picture">
                  <p:embed/>
                </p:oleObj>
              </mc:Choice>
              <mc:Fallback>
                <p:oleObj name="Bitmap Image" r:id="rId25" imgW="1076475" imgH="1600000" progId="Paint.Picture">
                  <p:embed/>
                  <p:pic>
                    <p:nvPicPr>
                      <p:cNvPr id="0" name="Object 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31255" y="4145280"/>
                        <a:ext cx="1238250" cy="134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1462337394"/>
              </p:ext>
            </p:extLst>
          </p:nvPr>
        </p:nvGraphicFramePr>
        <p:xfrm>
          <a:off x="4799965" y="4145280"/>
          <a:ext cx="1400175" cy="1343025"/>
        </p:xfrm>
        <a:graphic>
          <a:graphicData uri="http://schemas.openxmlformats.org/presentationml/2006/ole">
            <mc:AlternateContent xmlns:mc="http://schemas.openxmlformats.org/markup-compatibility/2006">
              <mc:Choice xmlns:v="urn:schemas-microsoft-com:vml" Requires="v">
                <p:oleObj spid="_x0000_s1213" name="Bitmap Image" r:id="rId27" imgW="1171429" imgH="1504762" progId="Paint.Picture">
                  <p:embed/>
                </p:oleObj>
              </mc:Choice>
              <mc:Fallback>
                <p:oleObj name="Bitmap Image" r:id="rId27" imgW="1171429" imgH="1504762" progId="Paint.Picture">
                  <p:embed/>
                  <p:pic>
                    <p:nvPicPr>
                      <p:cNvPr id="0" name="Object 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99965" y="4145280"/>
                        <a:ext cx="1400175" cy="134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442846558"/>
              </p:ext>
            </p:extLst>
          </p:nvPr>
        </p:nvGraphicFramePr>
        <p:xfrm>
          <a:off x="3409787" y="4152900"/>
          <a:ext cx="1371600" cy="1333500"/>
        </p:xfrm>
        <a:graphic>
          <a:graphicData uri="http://schemas.openxmlformats.org/presentationml/2006/ole">
            <mc:AlternateContent xmlns:mc="http://schemas.openxmlformats.org/markup-compatibility/2006">
              <mc:Choice xmlns:v="urn:schemas-microsoft-com:vml" Requires="v">
                <p:oleObj spid="_x0000_s1214" name="Bitmap Image" r:id="rId29" imgW="1171429" imgH="1467055" progId="Paint.Picture">
                  <p:embed/>
                </p:oleObj>
              </mc:Choice>
              <mc:Fallback>
                <p:oleObj name="Bitmap Image" r:id="rId29" imgW="1171429" imgH="1467055" progId="Paint.Picture">
                  <p:embed/>
                  <p:pic>
                    <p:nvPicPr>
                      <p:cNvPr id="0" name="Object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09787" y="4152900"/>
                        <a:ext cx="1371600" cy="1333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1900114816"/>
              </p:ext>
            </p:extLst>
          </p:nvPr>
        </p:nvGraphicFramePr>
        <p:xfrm>
          <a:off x="2082083" y="4152900"/>
          <a:ext cx="1314450" cy="1323975"/>
        </p:xfrm>
        <a:graphic>
          <a:graphicData uri="http://schemas.openxmlformats.org/presentationml/2006/ole">
            <mc:AlternateContent xmlns:mc="http://schemas.openxmlformats.org/markup-compatibility/2006">
              <mc:Choice xmlns:v="urn:schemas-microsoft-com:vml" Requires="v">
                <p:oleObj spid="_x0000_s1215" name="Bitmap Image" r:id="rId31" imgW="1076475" imgH="1400000" progId="Paint.Picture">
                  <p:embed/>
                </p:oleObj>
              </mc:Choice>
              <mc:Fallback>
                <p:oleObj name="Bitmap Image" r:id="rId31" imgW="1076475" imgH="1400000" progId="Paint.Picture">
                  <p:embed/>
                  <p:pic>
                    <p:nvPicPr>
                      <p:cNvPr id="0" name="Object 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082083" y="4152900"/>
                        <a:ext cx="1314450" cy="1323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3161749216"/>
              </p:ext>
            </p:extLst>
          </p:nvPr>
        </p:nvGraphicFramePr>
        <p:xfrm>
          <a:off x="754380" y="4158258"/>
          <a:ext cx="1257300" cy="1314450"/>
        </p:xfrm>
        <a:graphic>
          <a:graphicData uri="http://schemas.openxmlformats.org/presentationml/2006/ole">
            <mc:AlternateContent xmlns:mc="http://schemas.openxmlformats.org/markup-compatibility/2006">
              <mc:Choice xmlns:v="urn:schemas-microsoft-com:vml" Requires="v">
                <p:oleObj spid="_x0000_s1216" name="Bitmap Image" r:id="rId33" imgW="1047619" imgH="1343212" progId="Paint.Picture">
                  <p:embed/>
                </p:oleObj>
              </mc:Choice>
              <mc:Fallback>
                <p:oleObj name="Bitmap Image" r:id="rId33" imgW="1047619" imgH="1343212" progId="Paint.Picture">
                  <p:embed/>
                  <p:pic>
                    <p:nvPicPr>
                      <p:cNvPr id="0" name="Object 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54380" y="4158258"/>
                        <a:ext cx="1257300" cy="1314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99122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8957" y="737354"/>
            <a:ext cx="3579826" cy="707886"/>
          </a:xfrm>
          <a:prstGeom prst="rect">
            <a:avLst/>
          </a:prstGeom>
        </p:spPr>
        <p:txBody>
          <a:bodyPr wrap="none">
            <a:spAutoFit/>
          </a:bodyPr>
          <a:lstStyle/>
          <a:p>
            <a:r>
              <a:rPr lang="en-US" sz="4000" dirty="0"/>
              <a:t>Error Mountain</a:t>
            </a:r>
            <a:endParaRPr lang="ar-EG" sz="40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580" y="1573530"/>
            <a:ext cx="814578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23512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240" y="1734503"/>
            <a:ext cx="8976360" cy="4559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06134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933574"/>
            <a:ext cx="8366760" cy="4109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933700" y="975360"/>
            <a:ext cx="3666388" cy="861774"/>
          </a:xfrm>
          <a:prstGeom prst="rect">
            <a:avLst/>
          </a:prstGeom>
          <a:noFill/>
        </p:spPr>
        <p:txBody>
          <a:bodyPr wrap="none" rtlCol="1">
            <a:spAutoFit/>
          </a:bodyPr>
          <a:lstStyle/>
          <a:p>
            <a:pPr marL="0" lvl="3"/>
            <a:r>
              <a:rPr lang="en-US" sz="3200" b="1" dirty="0"/>
              <a:t>Back-propagation</a:t>
            </a:r>
            <a:endParaRPr lang="en-US" sz="3200" b="1" i="1" dirty="0"/>
          </a:p>
          <a:p>
            <a:endParaRPr lang="ar-EG" dirty="0"/>
          </a:p>
        </p:txBody>
      </p:sp>
    </p:spTree>
    <p:extLst>
      <p:ext uri="{BB962C8B-B14F-4D97-AF65-F5344CB8AC3E}">
        <p14:creationId xmlns:p14="http://schemas.microsoft.com/office/powerpoint/2010/main" val="30070000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r="668" b="10620"/>
          <a:stretch/>
        </p:blipFill>
        <p:spPr bwMode="auto">
          <a:xfrm>
            <a:off x="1104900" y="1676400"/>
            <a:ext cx="9547860" cy="3048000"/>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2049780" y="4863376"/>
            <a:ext cx="7345680" cy="923330"/>
          </a:xfrm>
          <a:prstGeom prst="rect">
            <a:avLst/>
          </a:prstGeom>
        </p:spPr>
        <p:txBody>
          <a:bodyPr wrap="square">
            <a:spAutoFit/>
          </a:bodyPr>
          <a:lstStyle/>
          <a:p>
            <a:r>
              <a:rPr lang="en-US" b="1" i="1" dirty="0"/>
              <a:t>Fig.4.4. The overall architecture of the CNN include an input layer. Multiple </a:t>
            </a:r>
            <a:r>
              <a:rPr lang="en-US" b="1" i="1" dirty="0" err="1"/>
              <a:t>altemating</a:t>
            </a:r>
            <a:r>
              <a:rPr lang="en-US" b="1" i="1" dirty="0"/>
              <a:t> convolution and max-pooling, one fully connected layer and one classification layer</a:t>
            </a:r>
            <a:endParaRPr lang="ar-EG" dirty="0"/>
          </a:p>
        </p:txBody>
      </p:sp>
      <p:sp>
        <p:nvSpPr>
          <p:cNvPr id="4" name="TextBox 3"/>
          <p:cNvSpPr txBox="1"/>
          <p:nvPr/>
        </p:nvSpPr>
        <p:spPr>
          <a:xfrm>
            <a:off x="4335780" y="601980"/>
            <a:ext cx="963725" cy="523220"/>
          </a:xfrm>
          <a:prstGeom prst="rect">
            <a:avLst/>
          </a:prstGeom>
          <a:noFill/>
        </p:spPr>
        <p:txBody>
          <a:bodyPr wrap="none" rtlCol="1">
            <a:spAutoFit/>
          </a:bodyPr>
          <a:lstStyle/>
          <a:p>
            <a:r>
              <a:rPr lang="en-US" sz="2800" dirty="0" smtClean="0"/>
              <a:t>CNN</a:t>
            </a:r>
            <a:endParaRPr lang="ar-EG" sz="2800" dirty="0"/>
          </a:p>
        </p:txBody>
      </p:sp>
      <p:sp>
        <p:nvSpPr>
          <p:cNvPr id="5" name="Rectangle 4"/>
          <p:cNvSpPr/>
          <p:nvPr/>
        </p:nvSpPr>
        <p:spPr>
          <a:xfrm>
            <a:off x="6492632" y="863590"/>
            <a:ext cx="5304657" cy="1938992"/>
          </a:xfrm>
          <a:prstGeom prst="rect">
            <a:avLst/>
          </a:prstGeom>
        </p:spPr>
        <p:txBody>
          <a:bodyPr wrap="none">
            <a:spAutoFit/>
          </a:bodyPr>
          <a:lstStyle/>
          <a:p>
            <a:pPr lvl="3"/>
            <a:r>
              <a:rPr lang="en-US" sz="2800" b="1" dirty="0" smtClean="0"/>
              <a:t>1.Convolution Layer</a:t>
            </a:r>
          </a:p>
          <a:p>
            <a:pPr lvl="3"/>
            <a:r>
              <a:rPr lang="en-US" sz="2800" b="1" dirty="0" smtClean="0"/>
              <a:t>2.Sub-sampling Layer</a:t>
            </a:r>
          </a:p>
          <a:p>
            <a:pPr lvl="3"/>
            <a:r>
              <a:rPr lang="en-US" sz="2800" b="1" dirty="0" smtClean="0"/>
              <a:t>3.Classification </a:t>
            </a:r>
            <a:r>
              <a:rPr lang="en-US" sz="2800" b="1" dirty="0"/>
              <a:t>Layer</a:t>
            </a:r>
            <a:endParaRPr lang="en-US" sz="2800" b="1" i="1" dirty="0"/>
          </a:p>
          <a:p>
            <a:pPr lvl="3"/>
            <a:endParaRPr lang="en-US" b="1" i="1" dirty="0" smtClean="0"/>
          </a:p>
          <a:p>
            <a:pPr lvl="3"/>
            <a:endParaRPr lang="en-US" b="1" i="1" dirty="0"/>
          </a:p>
        </p:txBody>
      </p:sp>
    </p:spTree>
    <p:extLst>
      <p:ext uri="{BB962C8B-B14F-4D97-AF65-F5344CB8AC3E}">
        <p14:creationId xmlns:p14="http://schemas.microsoft.com/office/powerpoint/2010/main" val="28096316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 y="1051560"/>
            <a:ext cx="10858500" cy="5097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47694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06880"/>
            <a:ext cx="1031748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973532" y="858530"/>
            <a:ext cx="5025735" cy="523220"/>
          </a:xfrm>
          <a:prstGeom prst="rect">
            <a:avLst/>
          </a:prstGeom>
        </p:spPr>
        <p:txBody>
          <a:bodyPr wrap="none">
            <a:spAutoFit/>
          </a:bodyPr>
          <a:lstStyle/>
          <a:p>
            <a:pPr lvl="3"/>
            <a:r>
              <a:rPr lang="en-US" sz="2800" b="1" dirty="0"/>
              <a:t>1.Convolution Layer</a:t>
            </a:r>
          </a:p>
        </p:txBody>
      </p:sp>
    </p:spTree>
    <p:extLst>
      <p:ext uri="{BB962C8B-B14F-4D97-AF65-F5344CB8AC3E}">
        <p14:creationId xmlns:p14="http://schemas.microsoft.com/office/powerpoint/2010/main" val="3624023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1" y="967741"/>
            <a:ext cx="9875520" cy="527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75152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 y="693420"/>
            <a:ext cx="1098804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02014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 y="847725"/>
            <a:ext cx="10680383" cy="5162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53960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 y="509588"/>
            <a:ext cx="10347960" cy="605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788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F2C8A6EA-6956-4B9E-94A6-0BFF6D4FF24C}"/>
              </a:ext>
            </a:extLst>
          </p:cNvPr>
          <p:cNvSpPr/>
          <p:nvPr/>
        </p:nvSpPr>
        <p:spPr>
          <a:xfrm>
            <a:off x="230078" y="473879"/>
            <a:ext cx="5412301" cy="369332"/>
          </a:xfrm>
          <a:prstGeom prst="rect">
            <a:avLst/>
          </a:prstGeom>
        </p:spPr>
        <p:txBody>
          <a:bodyPr wrap="square">
            <a:spAutoFit/>
          </a:bodyPr>
          <a:lstStyle/>
          <a:p>
            <a:pPr lvl="2"/>
            <a:r>
              <a:rPr lang="en-US" b="1" dirty="0"/>
              <a:t>Types of </a:t>
            </a:r>
            <a:r>
              <a:rPr lang="en-US" sz="1600" b="1" i="1" dirty="0"/>
              <a:t>secondary</a:t>
            </a:r>
            <a:r>
              <a:rPr lang="en-US" b="1" dirty="0"/>
              <a:t> brain tumors </a:t>
            </a:r>
          </a:p>
        </p:txBody>
      </p:sp>
      <p:sp>
        <p:nvSpPr>
          <p:cNvPr id="6" name="TextBox 5">
            <a:extLst>
              <a:ext uri="{FF2B5EF4-FFF2-40B4-BE49-F238E27FC236}">
                <a16:creationId xmlns:a16="http://schemas.microsoft.com/office/drawing/2014/main" xmlns="" id="{6155ABD1-F798-458F-A0BA-E850FE5E0D0F}"/>
              </a:ext>
            </a:extLst>
          </p:cNvPr>
          <p:cNvSpPr txBox="1"/>
          <p:nvPr/>
        </p:nvSpPr>
        <p:spPr>
          <a:xfrm>
            <a:off x="1265660" y="843211"/>
            <a:ext cx="2055922" cy="1754326"/>
          </a:xfrm>
          <a:prstGeom prst="rect">
            <a:avLst/>
          </a:prstGeom>
          <a:noFill/>
        </p:spPr>
        <p:txBody>
          <a:bodyPr wrap="square" rtlCol="0" anchor="ctr">
            <a:spAutoFit/>
          </a:bodyPr>
          <a:lstStyle/>
          <a:p>
            <a:pPr marL="285750" lvl="0" indent="-285750">
              <a:buFont typeface="Arial" pitchFamily="34" charset="0"/>
              <a:buChar char="•"/>
            </a:pPr>
            <a:r>
              <a:rPr lang="en-US" u="sng" dirty="0"/>
              <a:t>Lung cancer</a:t>
            </a:r>
            <a:endParaRPr lang="en-US" i="1" dirty="0"/>
          </a:p>
          <a:p>
            <a:pPr marL="285750" lvl="0" indent="-285750">
              <a:buFont typeface="Arial" pitchFamily="34" charset="0"/>
              <a:buChar char="•"/>
            </a:pPr>
            <a:r>
              <a:rPr lang="en-US" u="sng" dirty="0"/>
              <a:t>Breast cancer</a:t>
            </a:r>
            <a:endParaRPr lang="en-US" i="1" dirty="0"/>
          </a:p>
          <a:p>
            <a:pPr marL="285750" lvl="0" indent="-285750">
              <a:buFont typeface="Arial" pitchFamily="34" charset="0"/>
              <a:buChar char="•"/>
            </a:pPr>
            <a:r>
              <a:rPr lang="en-US" u="sng" dirty="0"/>
              <a:t>Melanoma</a:t>
            </a:r>
            <a:endParaRPr lang="en-US" i="1" dirty="0"/>
          </a:p>
          <a:p>
            <a:pPr marL="285750" lvl="0" indent="-285750">
              <a:buFont typeface="Arial" pitchFamily="34" charset="0"/>
              <a:buChar char="•"/>
            </a:pPr>
            <a:r>
              <a:rPr lang="en-US" u="sng" dirty="0"/>
              <a:t>Colon cancer</a:t>
            </a:r>
            <a:endParaRPr lang="en-US" i="1" dirty="0"/>
          </a:p>
          <a:p>
            <a:pPr marL="285750" lvl="0" indent="-285750">
              <a:buFont typeface="Arial" pitchFamily="34" charset="0"/>
              <a:buChar char="•"/>
            </a:pPr>
            <a:r>
              <a:rPr lang="en-US" u="sng" dirty="0"/>
              <a:t>Kidney cancer</a:t>
            </a:r>
            <a:endParaRPr lang="en-US" i="1" dirty="0"/>
          </a:p>
          <a:p>
            <a:endParaRPr lang="ko-KR" altLang="en-US" dirty="0">
              <a:solidFill>
                <a:schemeClr val="accent4"/>
              </a:solidFill>
              <a:cs typeface="Arial" pitchFamily="34" charset="0"/>
            </a:endParaRPr>
          </a:p>
        </p:txBody>
      </p:sp>
      <p:sp>
        <p:nvSpPr>
          <p:cNvPr id="2" name="Rectangle 1"/>
          <p:cNvSpPr/>
          <p:nvPr/>
        </p:nvSpPr>
        <p:spPr>
          <a:xfrm>
            <a:off x="676910" y="2337554"/>
            <a:ext cx="5869940" cy="369332"/>
          </a:xfrm>
          <a:prstGeom prst="rect">
            <a:avLst/>
          </a:prstGeom>
        </p:spPr>
        <p:txBody>
          <a:bodyPr wrap="none">
            <a:spAutoFit/>
          </a:bodyPr>
          <a:lstStyle/>
          <a:p>
            <a:pPr lvl="1"/>
            <a:r>
              <a:rPr lang="en-US" b="1" dirty="0"/>
              <a:t>Radiology Imaging Techniques of Brain Tumors</a:t>
            </a:r>
          </a:p>
        </p:txBody>
      </p:sp>
      <p:sp>
        <p:nvSpPr>
          <p:cNvPr id="3" name="Rectangle 2"/>
          <p:cNvSpPr/>
          <p:nvPr/>
        </p:nvSpPr>
        <p:spPr>
          <a:xfrm>
            <a:off x="1339463" y="2787134"/>
            <a:ext cx="5666936" cy="2031325"/>
          </a:xfrm>
          <a:prstGeom prst="rect">
            <a:avLst/>
          </a:prstGeom>
        </p:spPr>
        <p:txBody>
          <a:bodyPr wrap="none">
            <a:spAutoFit/>
          </a:bodyPr>
          <a:lstStyle/>
          <a:p>
            <a:pPr marL="1200150" lvl="2" indent="-285750">
              <a:buFont typeface="Arial" pitchFamily="34" charset="0"/>
              <a:buChar char="•"/>
            </a:pPr>
            <a:r>
              <a:rPr lang="en-US" dirty="0"/>
              <a:t>Conventional imaging </a:t>
            </a:r>
            <a:r>
              <a:rPr lang="en-US" dirty="0" smtClean="0"/>
              <a:t>methods</a:t>
            </a:r>
          </a:p>
          <a:p>
            <a:pPr marL="1200150" lvl="2" indent="-285750">
              <a:buFont typeface="Arial" pitchFamily="34" charset="0"/>
              <a:buChar char="•"/>
            </a:pPr>
            <a:r>
              <a:rPr lang="en-US" dirty="0"/>
              <a:t>Conventional non-invasive X-ray methods</a:t>
            </a:r>
          </a:p>
          <a:p>
            <a:pPr marL="1200150" lvl="2" indent="-285750">
              <a:buFont typeface="Arial" pitchFamily="34" charset="0"/>
              <a:buChar char="•"/>
            </a:pPr>
            <a:r>
              <a:rPr lang="en-US" dirty="0"/>
              <a:t>Computed Tomography – CT</a:t>
            </a:r>
          </a:p>
          <a:p>
            <a:pPr marL="1200150" lvl="2" indent="-285750">
              <a:buFont typeface="Arial" pitchFamily="34" charset="0"/>
              <a:buChar char="•"/>
            </a:pPr>
            <a:r>
              <a:rPr lang="en-US" dirty="0"/>
              <a:t>Magnetic Resonance Imaging – MRI</a:t>
            </a:r>
          </a:p>
          <a:p>
            <a:pPr marL="1200150" lvl="2" indent="-285750">
              <a:buFont typeface="Arial" pitchFamily="34" charset="0"/>
              <a:buChar char="•"/>
            </a:pPr>
            <a:r>
              <a:rPr lang="en-US" dirty="0"/>
              <a:t>Digital subtraction angiography – </a:t>
            </a:r>
            <a:r>
              <a:rPr lang="en-US" dirty="0" smtClean="0"/>
              <a:t>DSA</a:t>
            </a:r>
          </a:p>
          <a:p>
            <a:pPr lvl="2"/>
            <a:endParaRPr lang="en-US" b="1" dirty="0"/>
          </a:p>
          <a:p>
            <a:pPr lvl="2"/>
            <a:endParaRPr lang="en-US" b="1" dirty="0"/>
          </a:p>
        </p:txBody>
      </p:sp>
      <p:sp>
        <p:nvSpPr>
          <p:cNvPr id="8" name="Rectangle 7"/>
          <p:cNvSpPr/>
          <p:nvPr/>
        </p:nvSpPr>
        <p:spPr>
          <a:xfrm>
            <a:off x="7138203" y="2522220"/>
            <a:ext cx="3950633" cy="369332"/>
          </a:xfrm>
          <a:prstGeom prst="rect">
            <a:avLst/>
          </a:prstGeom>
        </p:spPr>
        <p:txBody>
          <a:bodyPr wrap="none">
            <a:spAutoFit/>
          </a:bodyPr>
          <a:lstStyle/>
          <a:p>
            <a:pPr lvl="1"/>
            <a:r>
              <a:rPr lang="en-US" b="1" dirty="0"/>
              <a:t>Types of databases (Datasets)</a:t>
            </a:r>
          </a:p>
        </p:txBody>
      </p:sp>
      <p:sp>
        <p:nvSpPr>
          <p:cNvPr id="9"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graphicFrame>
        <p:nvGraphicFramePr>
          <p:cNvPr id="10" name="Object 9"/>
          <p:cNvGraphicFramePr>
            <a:graphicFrameLocks noChangeAspect="1"/>
          </p:cNvGraphicFramePr>
          <p:nvPr>
            <p:extLst>
              <p:ext uri="{D42A27DB-BD31-4B8C-83A1-F6EECF244321}">
                <p14:modId xmlns:p14="http://schemas.microsoft.com/office/powerpoint/2010/main" val="2947127171"/>
              </p:ext>
            </p:extLst>
          </p:nvPr>
        </p:nvGraphicFramePr>
        <p:xfrm>
          <a:off x="7132320" y="2981948"/>
          <a:ext cx="4551045" cy="3801372"/>
        </p:xfrm>
        <a:graphic>
          <a:graphicData uri="http://schemas.openxmlformats.org/presentationml/2006/ole">
            <mc:AlternateContent xmlns:mc="http://schemas.openxmlformats.org/markup-compatibility/2006">
              <mc:Choice xmlns:v="urn:schemas-microsoft-com:vml" Requires="v">
                <p:oleObj spid="_x0000_s2059" name="Bitmap Image" r:id="rId3" imgW="5896798" imgH="5819048" progId="Paint.Picture">
                  <p:embed/>
                </p:oleObj>
              </mc:Choice>
              <mc:Fallback>
                <p:oleObj name="Bitmap Image" r:id="rId3" imgW="5896798" imgH="5819048"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320" y="2981948"/>
                        <a:ext cx="4551045" cy="3801372"/>
                      </a:xfrm>
                      <a:prstGeom prst="rect">
                        <a:avLst/>
                      </a:prstGeom>
                      <a:noFill/>
                    </p:spPr>
                  </p:pic>
                </p:oleObj>
              </mc:Fallback>
            </mc:AlternateContent>
          </a:graphicData>
        </a:graphic>
      </p:graphicFrame>
    </p:spTree>
    <p:extLst>
      <p:ext uri="{BB962C8B-B14F-4D97-AF65-F5344CB8AC3E}">
        <p14:creationId xmlns:p14="http://schemas.microsoft.com/office/powerpoint/2010/main" val="420127803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 y="847724"/>
            <a:ext cx="10547985" cy="5415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07664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040" y="442913"/>
            <a:ext cx="9643110" cy="597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9092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579120"/>
            <a:ext cx="10660380" cy="584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85208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777" y="1423988"/>
            <a:ext cx="10254562" cy="445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206240" y="621417"/>
            <a:ext cx="2010486" cy="707886"/>
          </a:xfrm>
          <a:prstGeom prst="rect">
            <a:avLst/>
          </a:prstGeom>
          <a:noFill/>
        </p:spPr>
        <p:txBody>
          <a:bodyPr wrap="none" rtlCol="1">
            <a:spAutoFit/>
          </a:bodyPr>
          <a:lstStyle/>
          <a:p>
            <a:r>
              <a:rPr lang="en-US" sz="4000" dirty="0" smtClean="0"/>
              <a:t>Dropout</a:t>
            </a:r>
            <a:endParaRPr lang="ar-EG" sz="4000" dirty="0"/>
          </a:p>
        </p:txBody>
      </p:sp>
    </p:spTree>
    <p:extLst>
      <p:ext uri="{BB962C8B-B14F-4D97-AF65-F5344CB8AC3E}">
        <p14:creationId xmlns:p14="http://schemas.microsoft.com/office/powerpoint/2010/main" val="13786886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298" y="525780"/>
            <a:ext cx="58769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965" y="1569720"/>
            <a:ext cx="8806815" cy="4946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22148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9323" y="1040130"/>
            <a:ext cx="9545875" cy="5215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36929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916" y="1036320"/>
            <a:ext cx="9871638" cy="5356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00833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336" y="1043940"/>
            <a:ext cx="10196763"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2163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080136"/>
            <a:ext cx="10232709" cy="5045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326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38" y="974407"/>
            <a:ext cx="1082992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603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1735" y="150614"/>
            <a:ext cx="4386650" cy="369332"/>
          </a:xfrm>
          <a:prstGeom prst="rect">
            <a:avLst/>
          </a:prstGeom>
        </p:spPr>
        <p:txBody>
          <a:bodyPr wrap="none">
            <a:spAutoFit/>
          </a:bodyPr>
          <a:lstStyle/>
          <a:p>
            <a:pPr lvl="0"/>
            <a:r>
              <a:rPr lang="en-US" b="1" dirty="0"/>
              <a:t>Chapter 2. Pre-processing Techniques</a:t>
            </a:r>
          </a:p>
        </p:txBody>
      </p:sp>
      <p:sp>
        <p:nvSpPr>
          <p:cNvPr id="10" name="Rectangle 9"/>
          <p:cNvSpPr/>
          <p:nvPr/>
        </p:nvSpPr>
        <p:spPr>
          <a:xfrm>
            <a:off x="534183" y="684014"/>
            <a:ext cx="7417415" cy="923330"/>
          </a:xfrm>
          <a:prstGeom prst="rect">
            <a:avLst/>
          </a:prstGeom>
        </p:spPr>
        <p:txBody>
          <a:bodyPr wrap="none">
            <a:spAutoFit/>
          </a:bodyPr>
          <a:lstStyle/>
          <a:p>
            <a:pPr lvl="1"/>
            <a:r>
              <a:rPr lang="en-US" b="1" dirty="0"/>
              <a:t>A brief of Data </a:t>
            </a:r>
            <a:r>
              <a:rPr lang="en-US" b="1" dirty="0" smtClean="0"/>
              <a:t>preprocessing</a:t>
            </a:r>
          </a:p>
          <a:p>
            <a:pPr lvl="1"/>
            <a:r>
              <a:rPr lang="en-US" dirty="0"/>
              <a:t>Image Pre-Processing is the first step of image processing. </a:t>
            </a:r>
            <a:endParaRPr lang="en-US" dirty="0" smtClean="0"/>
          </a:p>
          <a:p>
            <a:pPr lvl="1"/>
            <a:r>
              <a:rPr lang="en-US" dirty="0" smtClean="0"/>
              <a:t>It </a:t>
            </a:r>
            <a:r>
              <a:rPr lang="en-US" dirty="0"/>
              <a:t>is used to enhance the chances of identifying the relevant region</a:t>
            </a:r>
            <a:endParaRPr lang="en-US" b="1" dirty="0" smtClean="0"/>
          </a:p>
        </p:txBody>
      </p:sp>
      <p:sp>
        <p:nvSpPr>
          <p:cNvPr id="11" name="Rectangle 7"/>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graphicFrame>
        <p:nvGraphicFramePr>
          <p:cNvPr id="12" name="Object 11"/>
          <p:cNvGraphicFramePr>
            <a:graphicFrameLocks noChangeAspect="1"/>
          </p:cNvGraphicFramePr>
          <p:nvPr>
            <p:extLst>
              <p:ext uri="{D42A27DB-BD31-4B8C-83A1-F6EECF244321}">
                <p14:modId xmlns:p14="http://schemas.microsoft.com/office/powerpoint/2010/main" val="4014659850"/>
              </p:ext>
            </p:extLst>
          </p:nvPr>
        </p:nvGraphicFramePr>
        <p:xfrm>
          <a:off x="1112361" y="1619250"/>
          <a:ext cx="5257800" cy="1809750"/>
        </p:xfrm>
        <a:graphic>
          <a:graphicData uri="http://schemas.openxmlformats.org/presentationml/2006/ole">
            <mc:AlternateContent xmlns:mc="http://schemas.openxmlformats.org/markup-compatibility/2006">
              <mc:Choice xmlns:v="urn:schemas-microsoft-com:vml" Requires="v">
                <p:oleObj spid="_x0000_s32791" name="Bitmap Image" r:id="rId3" imgW="5257143" imgH="1809524" progId="Paint.Picture">
                  <p:embed/>
                </p:oleObj>
              </mc:Choice>
              <mc:Fallback>
                <p:oleObj name="Bitmap Image" r:id="rId3" imgW="5257143" imgH="1809524" progId="Paint.Picture">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361" y="1619250"/>
                        <a:ext cx="5257800" cy="180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p:nvPr/>
        </p:nvSpPr>
        <p:spPr>
          <a:xfrm>
            <a:off x="1112361" y="3613666"/>
            <a:ext cx="2640466" cy="830997"/>
          </a:xfrm>
          <a:prstGeom prst="rect">
            <a:avLst/>
          </a:prstGeom>
        </p:spPr>
        <p:txBody>
          <a:bodyPr wrap="none">
            <a:spAutoFit/>
          </a:bodyPr>
          <a:lstStyle/>
          <a:p>
            <a:pPr marL="800100" lvl="1" indent="-342900">
              <a:buFont typeface="+mj-lt"/>
              <a:buAutoNum type="arabicPeriod"/>
            </a:pPr>
            <a:r>
              <a:rPr lang="en-US" sz="1400" i="1" dirty="0"/>
              <a:t>Data </a:t>
            </a:r>
            <a:r>
              <a:rPr lang="en-US" sz="1400" i="1" dirty="0" smtClean="0"/>
              <a:t>Splitting</a:t>
            </a:r>
          </a:p>
          <a:p>
            <a:pPr marL="914400" lvl="1" indent="-457200">
              <a:buFont typeface="+mj-lt"/>
              <a:buAutoNum type="arabicPeriod"/>
            </a:pPr>
            <a:r>
              <a:rPr lang="en-US" sz="1400" dirty="0"/>
              <a:t>Crop Normalization</a:t>
            </a:r>
          </a:p>
          <a:p>
            <a:pPr lvl="1"/>
            <a:endParaRPr lang="en-US" sz="2000" b="1" dirty="0"/>
          </a:p>
        </p:txBody>
      </p:sp>
      <p:sp>
        <p:nvSpPr>
          <p:cNvPr id="15" name="Rectangle 1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ar-EG"/>
          </a:p>
        </p:txBody>
      </p:sp>
      <p:graphicFrame>
        <p:nvGraphicFramePr>
          <p:cNvPr id="16" name="Object 15"/>
          <p:cNvGraphicFramePr>
            <a:graphicFrameLocks noChangeAspect="1"/>
          </p:cNvGraphicFramePr>
          <p:nvPr>
            <p:extLst>
              <p:ext uri="{D42A27DB-BD31-4B8C-83A1-F6EECF244321}">
                <p14:modId xmlns:p14="http://schemas.microsoft.com/office/powerpoint/2010/main" val="407974947"/>
              </p:ext>
            </p:extLst>
          </p:nvPr>
        </p:nvGraphicFramePr>
        <p:xfrm>
          <a:off x="1287780" y="4229100"/>
          <a:ext cx="5295900" cy="1476375"/>
        </p:xfrm>
        <a:graphic>
          <a:graphicData uri="http://schemas.openxmlformats.org/presentationml/2006/ole">
            <mc:AlternateContent xmlns:mc="http://schemas.openxmlformats.org/markup-compatibility/2006">
              <mc:Choice xmlns:v="urn:schemas-microsoft-com:vml" Requires="v">
                <p:oleObj spid="_x0000_s32792" name="Bitmap Image" r:id="rId5" imgW="5296639" imgH="1476190" progId="Paint.Picture">
                  <p:embed/>
                </p:oleObj>
              </mc:Choice>
              <mc:Fallback>
                <p:oleObj name="Bitmap Image" r:id="rId5" imgW="5296639" imgH="1476190" progId="Paint.Picture">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7780" y="4229100"/>
                        <a:ext cx="5295900" cy="147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1394460" y="5574715"/>
            <a:ext cx="6096000" cy="646331"/>
          </a:xfrm>
          <a:prstGeom prst="rect">
            <a:avLst/>
          </a:prstGeom>
        </p:spPr>
        <p:txBody>
          <a:bodyPr>
            <a:spAutoFit/>
          </a:bodyPr>
          <a:lstStyle/>
          <a:p>
            <a:pPr lvl="1"/>
            <a:r>
              <a:rPr lang="en-US" b="1" dirty="0" smtClean="0"/>
              <a:t>3. Resizing of images  </a:t>
            </a:r>
          </a:p>
          <a:p>
            <a:pPr lvl="1"/>
            <a:endParaRPr lang="en-US" b="1" dirty="0" smtClean="0"/>
          </a:p>
        </p:txBody>
      </p:sp>
    </p:spTree>
    <p:extLst>
      <p:ext uri="{BB962C8B-B14F-4D97-AF65-F5344CB8AC3E}">
        <p14:creationId xmlns:p14="http://schemas.microsoft.com/office/powerpoint/2010/main" val="6399785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630" y="697230"/>
            <a:ext cx="887730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630" y="1783080"/>
            <a:ext cx="9521190" cy="4221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158089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7320" y="1262063"/>
            <a:ext cx="9311640" cy="4719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341120" y="482471"/>
            <a:ext cx="7802880" cy="584775"/>
          </a:xfrm>
          <a:prstGeom prst="rect">
            <a:avLst/>
          </a:prstGeom>
        </p:spPr>
        <p:txBody>
          <a:bodyPr wrap="square">
            <a:spAutoFit/>
          </a:bodyPr>
          <a:lstStyle/>
          <a:p>
            <a:pPr lvl="2"/>
            <a:r>
              <a:rPr lang="en-US" sz="3200" b="1" dirty="0"/>
              <a:t>Popular CNN architectures</a:t>
            </a:r>
            <a:endParaRPr lang="en-US" sz="3200" b="1" dirty="0"/>
          </a:p>
        </p:txBody>
      </p:sp>
    </p:spTree>
    <p:extLst>
      <p:ext uri="{BB962C8B-B14F-4D97-AF65-F5344CB8AC3E}">
        <p14:creationId xmlns:p14="http://schemas.microsoft.com/office/powerpoint/2010/main" val="2298014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extLst>
              <a:ext uri="{28A0092B-C50C-407E-A947-70E740481C1C}">
                <a14:useLocalDpi xmlns:a14="http://schemas.microsoft.com/office/drawing/2010/main" val="0"/>
              </a:ext>
            </a:extLst>
          </a:blip>
          <a:srcRect l="981" t="2843" r="735" b="10576"/>
          <a:stretch/>
        </p:blipFill>
        <p:spPr bwMode="auto">
          <a:xfrm>
            <a:off x="861060" y="2568535"/>
            <a:ext cx="9715500" cy="3058478"/>
          </a:xfrm>
          <a:prstGeom prst="rect">
            <a:avLst/>
          </a:prstGeom>
          <a:noFill/>
          <a:ln>
            <a:noFill/>
          </a:ln>
          <a:extLst>
            <a:ext uri="{53640926-AAD7-44D8-BBD7-CCE9431645EC}">
              <a14:shadowObscured xmlns:a14="http://schemas.microsoft.com/office/drawing/2010/main"/>
            </a:ext>
          </a:extLst>
        </p:spPr>
      </p:pic>
      <p:sp>
        <p:nvSpPr>
          <p:cNvPr id="4" name="Rectangle 3"/>
          <p:cNvSpPr/>
          <p:nvPr/>
        </p:nvSpPr>
        <p:spPr>
          <a:xfrm>
            <a:off x="2712859" y="1809809"/>
            <a:ext cx="3005951" cy="369332"/>
          </a:xfrm>
          <a:prstGeom prst="rect">
            <a:avLst/>
          </a:prstGeom>
        </p:spPr>
        <p:txBody>
          <a:bodyPr wrap="none">
            <a:spAutoFit/>
          </a:bodyPr>
          <a:lstStyle/>
          <a:p>
            <a:pPr lvl="3"/>
            <a:r>
              <a:rPr lang="en-US" b="1" dirty="0"/>
              <a:t>Le Net (1998)</a:t>
            </a:r>
            <a:endParaRPr lang="en-US" b="1" i="1" dirty="0"/>
          </a:p>
        </p:txBody>
      </p:sp>
    </p:spTree>
    <p:extLst>
      <p:ext uri="{BB962C8B-B14F-4D97-AF65-F5344CB8AC3E}">
        <p14:creationId xmlns:p14="http://schemas.microsoft.com/office/powerpoint/2010/main" val="9645096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37160" y="897374"/>
            <a:ext cx="4506362" cy="584775"/>
          </a:xfrm>
          <a:prstGeom prst="rect">
            <a:avLst/>
          </a:prstGeom>
        </p:spPr>
        <p:txBody>
          <a:bodyPr wrap="none">
            <a:spAutoFit/>
          </a:bodyPr>
          <a:lstStyle/>
          <a:p>
            <a:pPr lvl="3"/>
            <a:r>
              <a:rPr lang="en-US" sz="3200" b="1" dirty="0"/>
              <a:t>Alex Net (2012)</a:t>
            </a:r>
            <a:endParaRPr lang="en-US" sz="3200" b="1" i="1"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 y="1668780"/>
            <a:ext cx="9860280" cy="4206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42138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00032" y="1356062"/>
            <a:ext cx="4225837" cy="523220"/>
          </a:xfrm>
          <a:prstGeom prst="rect">
            <a:avLst/>
          </a:prstGeom>
        </p:spPr>
        <p:txBody>
          <a:bodyPr wrap="none">
            <a:spAutoFit/>
          </a:bodyPr>
          <a:lstStyle/>
          <a:p>
            <a:pPr lvl="3"/>
            <a:r>
              <a:rPr lang="en-US" sz="2800" b="1" dirty="0"/>
              <a:t>VGGNET (2014)</a:t>
            </a:r>
            <a:endParaRPr lang="en-US" sz="2800" b="1" i="1"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 y="2152650"/>
            <a:ext cx="1027176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03019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48424" y="432554"/>
            <a:ext cx="2767104" cy="523220"/>
          </a:xfrm>
          <a:prstGeom prst="rect">
            <a:avLst/>
          </a:prstGeom>
        </p:spPr>
        <p:txBody>
          <a:bodyPr wrap="none">
            <a:spAutoFit/>
          </a:bodyPr>
          <a:lstStyle/>
          <a:p>
            <a:pPr lvl="3"/>
            <a:r>
              <a:rPr lang="en-US" sz="2800" b="1" dirty="0" smtClean="0"/>
              <a:t>VGG16</a:t>
            </a:r>
            <a:endParaRPr lang="en-US" sz="2800" b="1" i="1" dirty="0"/>
          </a:p>
        </p:txBody>
      </p:sp>
      <p:pic>
        <p:nvPicPr>
          <p:cNvPr id="36866" name="Picture 2" descr="Fig. A1. The standard VGG-16 network architecture as proposed in [32]....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1160" y="1189037"/>
            <a:ext cx="8567103" cy="4640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70177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Building VGG19 with Keras. Nowadays, there are already several CNN… | by  Sai Charan Arishanapally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858" y="585353"/>
            <a:ext cx="10957242" cy="55411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07280" y="69753"/>
            <a:ext cx="1324402" cy="523220"/>
          </a:xfrm>
          <a:prstGeom prst="rect">
            <a:avLst/>
          </a:prstGeom>
          <a:noFill/>
        </p:spPr>
        <p:txBody>
          <a:bodyPr wrap="none" rtlCol="1">
            <a:spAutoFit/>
          </a:bodyPr>
          <a:lstStyle/>
          <a:p>
            <a:r>
              <a:rPr lang="en-US" sz="2800" dirty="0" err="1" smtClean="0"/>
              <a:t>Vgg</a:t>
            </a:r>
            <a:r>
              <a:rPr lang="en-US" sz="2800" dirty="0" smtClean="0"/>
              <a:t> 19</a:t>
            </a:r>
            <a:endParaRPr lang="ar-EG" sz="2800" dirty="0"/>
          </a:p>
        </p:txBody>
      </p:sp>
    </p:spTree>
    <p:extLst>
      <p:ext uri="{BB962C8B-B14F-4D97-AF65-F5344CB8AC3E}">
        <p14:creationId xmlns:p14="http://schemas.microsoft.com/office/powerpoint/2010/main" val="2283933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41229" y="1020663"/>
            <a:ext cx="2719014" cy="461665"/>
          </a:xfrm>
          <a:prstGeom prst="rect">
            <a:avLst/>
          </a:prstGeom>
        </p:spPr>
        <p:txBody>
          <a:bodyPr wrap="none">
            <a:spAutoFit/>
          </a:bodyPr>
          <a:lstStyle/>
          <a:p>
            <a:r>
              <a:rPr lang="en-US" sz="2400" dirty="0"/>
              <a:t>Google Net (2014)</a:t>
            </a:r>
            <a:endParaRPr lang="ar-EG" sz="2400" dirty="0"/>
          </a:p>
        </p:txBody>
      </p:sp>
      <p:sp>
        <p:nvSpPr>
          <p:cNvPr id="5" name="Rectangle 4"/>
          <p:cNvSpPr/>
          <p:nvPr/>
        </p:nvSpPr>
        <p:spPr>
          <a:xfrm>
            <a:off x="3057123" y="5217914"/>
            <a:ext cx="4416594" cy="369332"/>
          </a:xfrm>
          <a:prstGeom prst="rect">
            <a:avLst/>
          </a:prstGeom>
        </p:spPr>
        <p:txBody>
          <a:bodyPr wrap="none">
            <a:spAutoFit/>
          </a:bodyPr>
          <a:lstStyle/>
          <a:p>
            <a:r>
              <a:rPr lang="en-US" b="1" dirty="0"/>
              <a:t>Fig.4.16. Inception layer: naive version</a:t>
            </a:r>
            <a:endParaRPr lang="ar-EG" dirty="0"/>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 y="1668780"/>
            <a:ext cx="10820400" cy="3246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69654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 y="952500"/>
            <a:ext cx="10690860" cy="5196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9773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837" y="257294"/>
            <a:ext cx="1838965" cy="369332"/>
          </a:xfrm>
          <a:prstGeom prst="rect">
            <a:avLst/>
          </a:prstGeom>
        </p:spPr>
        <p:txBody>
          <a:bodyPr wrap="none">
            <a:spAutoFit/>
          </a:bodyPr>
          <a:lstStyle/>
          <a:p>
            <a:r>
              <a:rPr lang="en-US" i="1" dirty="0"/>
              <a:t> 4. Median Filter</a:t>
            </a:r>
            <a:endParaRPr lang="ar-EG" dirty="0"/>
          </a:p>
        </p:txBody>
      </p:sp>
      <p:pic>
        <p:nvPicPr>
          <p:cNvPr id="3" name="Picture 2"/>
          <p:cNvPicPr/>
          <p:nvPr/>
        </p:nvPicPr>
        <p:blipFill rotWithShape="1">
          <a:blip r:embed="rId2">
            <a:extLst>
              <a:ext uri="{28A0092B-C50C-407E-A947-70E740481C1C}">
                <a14:useLocalDpi xmlns:a14="http://schemas.microsoft.com/office/drawing/2010/main" val="0"/>
              </a:ext>
            </a:extLst>
          </a:blip>
          <a:srcRect l="5691" t="5224" r="3523"/>
          <a:stretch/>
        </p:blipFill>
        <p:spPr bwMode="auto">
          <a:xfrm>
            <a:off x="576262" y="626626"/>
            <a:ext cx="3190875" cy="2419350"/>
          </a:xfrm>
          <a:prstGeom prst="rect">
            <a:avLst/>
          </a:prstGeom>
          <a:noFill/>
          <a:ln>
            <a:noFill/>
          </a:ln>
          <a:extLst>
            <a:ext uri="{53640926-AAD7-44D8-BBD7-CCE9431645EC}">
              <a14:shadowObscured xmlns:a14="http://schemas.microsoft.com/office/drawing/2010/main"/>
            </a:ext>
          </a:extLst>
        </p:spPr>
      </p:pic>
      <p:sp>
        <p:nvSpPr>
          <p:cNvPr id="4" name="Rectangle 3"/>
          <p:cNvSpPr/>
          <p:nvPr/>
        </p:nvSpPr>
        <p:spPr>
          <a:xfrm>
            <a:off x="731551" y="3244334"/>
            <a:ext cx="2298578" cy="369332"/>
          </a:xfrm>
          <a:prstGeom prst="rect">
            <a:avLst/>
          </a:prstGeom>
        </p:spPr>
        <p:txBody>
          <a:bodyPr wrap="none">
            <a:spAutoFit/>
          </a:bodyPr>
          <a:lstStyle/>
          <a:p>
            <a:pPr lvl="1"/>
            <a:r>
              <a:rPr lang="en-US" b="1" dirty="0" smtClean="0"/>
              <a:t>5. Wiener </a:t>
            </a:r>
            <a:r>
              <a:rPr lang="en-US" b="1" dirty="0"/>
              <a:t>Filter</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373411" y="3749039"/>
            <a:ext cx="5943600" cy="2727961"/>
          </a:xfrm>
          <a:prstGeom prst="rect">
            <a:avLst/>
          </a:prstGeom>
          <a:noFill/>
          <a:ln>
            <a:noFill/>
          </a:ln>
        </p:spPr>
      </p:pic>
      <p:sp>
        <p:nvSpPr>
          <p:cNvPr id="6" name="Rectangle 5"/>
          <p:cNvSpPr/>
          <p:nvPr/>
        </p:nvSpPr>
        <p:spPr>
          <a:xfrm>
            <a:off x="5867400" y="299859"/>
            <a:ext cx="6096000" cy="923330"/>
          </a:xfrm>
          <a:prstGeom prst="rect">
            <a:avLst/>
          </a:prstGeom>
        </p:spPr>
        <p:txBody>
          <a:bodyPr>
            <a:spAutoFit/>
          </a:bodyPr>
          <a:lstStyle/>
          <a:p>
            <a:pPr lvl="1"/>
            <a:r>
              <a:rPr lang="en-US" b="1" dirty="0" smtClean="0"/>
              <a:t>6. Hybrid </a:t>
            </a:r>
            <a:r>
              <a:rPr lang="en-US" b="1" dirty="0"/>
              <a:t>Filter </a:t>
            </a:r>
          </a:p>
          <a:p>
            <a:pPr lvl="1"/>
            <a:r>
              <a:rPr lang="en-US" b="1" dirty="0" smtClean="0"/>
              <a:t>7. Modified </a:t>
            </a:r>
            <a:r>
              <a:rPr lang="en-US" b="1" dirty="0"/>
              <a:t>Hybrid</a:t>
            </a:r>
          </a:p>
          <a:p>
            <a:pPr lvl="1"/>
            <a:r>
              <a:rPr lang="en-US" b="1" dirty="0" smtClean="0"/>
              <a:t>8. Morphology </a:t>
            </a:r>
            <a:r>
              <a:rPr lang="en-US" b="1" dirty="0"/>
              <a:t>Based De-noising</a:t>
            </a:r>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6817995" y="1367789"/>
            <a:ext cx="5076825" cy="4762500"/>
          </a:xfrm>
          <a:prstGeom prst="rect">
            <a:avLst/>
          </a:prstGeom>
          <a:noFill/>
          <a:ln>
            <a:noFill/>
          </a:ln>
        </p:spPr>
      </p:pic>
    </p:spTree>
    <p:extLst>
      <p:ext uri="{BB962C8B-B14F-4D97-AF65-F5344CB8AC3E}">
        <p14:creationId xmlns:p14="http://schemas.microsoft.com/office/powerpoint/2010/main" val="1953823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260" y="120134"/>
            <a:ext cx="3416320" cy="369332"/>
          </a:xfrm>
          <a:prstGeom prst="rect">
            <a:avLst/>
          </a:prstGeom>
        </p:spPr>
        <p:txBody>
          <a:bodyPr wrap="none">
            <a:spAutoFit/>
          </a:bodyPr>
          <a:lstStyle/>
          <a:p>
            <a:pPr lvl="1"/>
            <a:r>
              <a:rPr lang="en-US" b="1" dirty="0" smtClean="0"/>
              <a:t>9.Morphological </a:t>
            </a:r>
            <a:r>
              <a:rPr lang="en-US" b="1" dirty="0"/>
              <a:t>Opening</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215265" y="580072"/>
            <a:ext cx="4019550" cy="2466975"/>
          </a:xfrm>
          <a:prstGeom prst="rect">
            <a:avLst/>
          </a:prstGeom>
          <a:noFill/>
          <a:ln>
            <a:noFill/>
          </a:ln>
        </p:spPr>
      </p:pic>
      <p:sp>
        <p:nvSpPr>
          <p:cNvPr id="4" name="Rectangle 3"/>
          <p:cNvSpPr/>
          <p:nvPr/>
        </p:nvSpPr>
        <p:spPr>
          <a:xfrm>
            <a:off x="331118" y="3335774"/>
            <a:ext cx="3903697" cy="923330"/>
          </a:xfrm>
          <a:prstGeom prst="rect">
            <a:avLst/>
          </a:prstGeom>
        </p:spPr>
        <p:txBody>
          <a:bodyPr wrap="none">
            <a:spAutoFit/>
          </a:bodyPr>
          <a:lstStyle/>
          <a:p>
            <a:pPr lvl="1"/>
            <a:r>
              <a:rPr lang="en-US" b="1" dirty="0" smtClean="0"/>
              <a:t>10 .Power </a:t>
            </a:r>
            <a:r>
              <a:rPr lang="en-US" b="1" dirty="0"/>
              <a:t>law </a:t>
            </a:r>
            <a:r>
              <a:rPr lang="en-US" b="1" dirty="0" smtClean="0"/>
              <a:t>Transformation</a:t>
            </a:r>
          </a:p>
          <a:p>
            <a:pPr lvl="1"/>
            <a:r>
              <a:rPr lang="en-US" b="1" dirty="0" smtClean="0"/>
              <a:t>11. </a:t>
            </a:r>
            <a:r>
              <a:rPr lang="en-US" b="1" dirty="0"/>
              <a:t>ROI segmentation </a:t>
            </a:r>
          </a:p>
          <a:p>
            <a:pPr lvl="1"/>
            <a:endParaRPr lang="en-US" b="1"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308260" y="4069080"/>
            <a:ext cx="5286375" cy="2475547"/>
          </a:xfrm>
          <a:prstGeom prst="rect">
            <a:avLst/>
          </a:prstGeom>
          <a:noFill/>
          <a:ln>
            <a:noFill/>
          </a:ln>
        </p:spPr>
      </p:pic>
      <p:sp>
        <p:nvSpPr>
          <p:cNvPr id="6" name="Rectangle 5"/>
          <p:cNvSpPr/>
          <p:nvPr/>
        </p:nvSpPr>
        <p:spPr>
          <a:xfrm>
            <a:off x="6818992" y="210740"/>
            <a:ext cx="3724096" cy="369332"/>
          </a:xfrm>
          <a:prstGeom prst="rect">
            <a:avLst/>
          </a:prstGeom>
        </p:spPr>
        <p:txBody>
          <a:bodyPr wrap="none">
            <a:spAutoFit/>
          </a:bodyPr>
          <a:lstStyle/>
          <a:p>
            <a:pPr lvl="1"/>
            <a:r>
              <a:rPr lang="en-US" b="1" dirty="0" smtClean="0"/>
              <a:t>12. Intensity </a:t>
            </a:r>
            <a:r>
              <a:rPr lang="en-US" b="1" dirty="0"/>
              <a:t>Zero-centering </a:t>
            </a:r>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6394132" y="489466"/>
            <a:ext cx="4829175" cy="1895475"/>
          </a:xfrm>
          <a:prstGeom prst="rect">
            <a:avLst/>
          </a:prstGeom>
          <a:noFill/>
          <a:ln>
            <a:noFill/>
          </a:ln>
        </p:spPr>
      </p:pic>
      <p:sp>
        <p:nvSpPr>
          <p:cNvPr id="8" name="Rectangle 7"/>
          <p:cNvSpPr/>
          <p:nvPr/>
        </p:nvSpPr>
        <p:spPr>
          <a:xfrm>
            <a:off x="6673376" y="2459474"/>
            <a:ext cx="3634328" cy="369332"/>
          </a:xfrm>
          <a:prstGeom prst="rect">
            <a:avLst/>
          </a:prstGeom>
        </p:spPr>
        <p:txBody>
          <a:bodyPr wrap="none">
            <a:spAutoFit/>
          </a:bodyPr>
          <a:lstStyle/>
          <a:p>
            <a:pPr lvl="1"/>
            <a:r>
              <a:rPr lang="en-US" b="1" dirty="0" smtClean="0"/>
              <a:t>13. Intensity </a:t>
            </a:r>
            <a:r>
              <a:rPr lang="en-US" b="1" dirty="0"/>
              <a:t>Normalization </a:t>
            </a:r>
          </a:p>
        </p:txBody>
      </p:sp>
      <p:pic>
        <p:nvPicPr>
          <p:cNvPr id="9" name="Picture 8"/>
          <p:cNvPicPr/>
          <p:nvPr/>
        </p:nvPicPr>
        <p:blipFill>
          <a:blip r:embed="rId5">
            <a:extLst>
              <a:ext uri="{28A0092B-C50C-407E-A947-70E740481C1C}">
                <a14:useLocalDpi xmlns:a14="http://schemas.microsoft.com/office/drawing/2010/main" val="0"/>
              </a:ext>
            </a:extLst>
          </a:blip>
          <a:srcRect/>
          <a:stretch>
            <a:fillRect/>
          </a:stretch>
        </p:blipFill>
        <p:spPr bwMode="auto">
          <a:xfrm>
            <a:off x="7050154" y="2749986"/>
            <a:ext cx="3257550" cy="1400175"/>
          </a:xfrm>
          <a:prstGeom prst="rect">
            <a:avLst/>
          </a:prstGeom>
          <a:noFill/>
          <a:ln>
            <a:noFill/>
          </a:ln>
        </p:spPr>
      </p:pic>
    </p:spTree>
    <p:extLst>
      <p:ext uri="{BB962C8B-B14F-4D97-AF65-F5344CB8AC3E}">
        <p14:creationId xmlns:p14="http://schemas.microsoft.com/office/powerpoint/2010/main" val="40488660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0040" y="395764"/>
            <a:ext cx="6096000" cy="646331"/>
          </a:xfrm>
          <a:prstGeom prst="rect">
            <a:avLst/>
          </a:prstGeom>
        </p:spPr>
        <p:txBody>
          <a:bodyPr>
            <a:spAutoFit/>
          </a:bodyPr>
          <a:lstStyle/>
          <a:p>
            <a:pPr lvl="1"/>
            <a:r>
              <a:rPr lang="en-US" b="1" dirty="0" smtClean="0"/>
              <a:t>14. Image </a:t>
            </a:r>
            <a:r>
              <a:rPr lang="en-US" b="1" dirty="0"/>
              <a:t>Re-sampling </a:t>
            </a:r>
          </a:p>
          <a:p>
            <a:pPr lvl="1"/>
            <a:r>
              <a:rPr lang="en-US" b="1" dirty="0" smtClean="0"/>
              <a:t>15, Gray </a:t>
            </a:r>
            <a:r>
              <a:rPr lang="en-US" b="1" dirty="0"/>
              <a:t>Scale Contrast Enhancement </a:t>
            </a:r>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972502" y="1150620"/>
            <a:ext cx="3952875" cy="5539740"/>
          </a:xfrm>
          <a:prstGeom prst="rect">
            <a:avLst/>
          </a:prstGeom>
          <a:noFill/>
          <a:ln>
            <a:noFill/>
          </a:ln>
        </p:spPr>
      </p:pic>
      <p:sp>
        <p:nvSpPr>
          <p:cNvPr id="4" name="Rectangle 3"/>
          <p:cNvSpPr/>
          <p:nvPr/>
        </p:nvSpPr>
        <p:spPr>
          <a:xfrm>
            <a:off x="7123425" y="349597"/>
            <a:ext cx="2749471" cy="369332"/>
          </a:xfrm>
          <a:prstGeom prst="rect">
            <a:avLst/>
          </a:prstGeom>
        </p:spPr>
        <p:txBody>
          <a:bodyPr wrap="none">
            <a:spAutoFit/>
          </a:bodyPr>
          <a:lstStyle/>
          <a:p>
            <a:pPr lvl="1"/>
            <a:r>
              <a:rPr lang="en-US" b="1" dirty="0" smtClean="0"/>
              <a:t>16. Noise </a:t>
            </a:r>
            <a:r>
              <a:rPr lang="en-US" b="1" dirty="0"/>
              <a:t>Removal </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788342" y="645795"/>
            <a:ext cx="5934075" cy="3905250"/>
          </a:xfrm>
          <a:prstGeom prst="rect">
            <a:avLst/>
          </a:prstGeom>
          <a:noFill/>
          <a:ln>
            <a:noFill/>
          </a:ln>
        </p:spPr>
      </p:pic>
    </p:spTree>
    <p:extLst>
      <p:ext uri="{BB962C8B-B14F-4D97-AF65-F5344CB8AC3E}">
        <p14:creationId xmlns:p14="http://schemas.microsoft.com/office/powerpoint/2010/main" val="706823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03">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3888</TotalTime>
  <Words>2339</Words>
  <Application>Microsoft Office PowerPoint</Application>
  <PresentationFormat>Custom</PresentationFormat>
  <Paragraphs>277</Paragraphs>
  <Slides>68</Slides>
  <Notes>0</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68</vt:i4>
      </vt:variant>
    </vt:vector>
  </HeadingPairs>
  <TitlesOfParts>
    <vt:vector size="72" baseType="lpstr">
      <vt:lpstr>Cover and End Slide Master</vt:lpstr>
      <vt:lpstr>Contents Slide Master</vt:lpstr>
      <vt:lpstr>Section Break Slide Master</vt:lpstr>
      <vt:lpstr>Paintbrush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FEATURE EXTRACTION</vt:lpstr>
      <vt:lpstr>1. GLCM </vt:lpstr>
      <vt:lpstr>Contrast (C)</vt:lpstr>
      <vt:lpstr>Energy (E) </vt:lpstr>
      <vt:lpstr>2. Mean Square Error (MSE)</vt:lpstr>
      <vt:lpstr>Peak Signal-to-Noise Ratio (PSNR)</vt:lpstr>
      <vt:lpstr>Variance </vt:lpstr>
      <vt:lpstr>3. Rotation Invariant Circular Gabor Features (RICGF)</vt:lpstr>
      <vt:lpstr>4. Edge detection </vt:lpstr>
      <vt:lpstr>First order edge detection or gradient based edge operator </vt:lpstr>
      <vt:lpstr> Robert operator </vt:lpstr>
      <vt:lpstr>PowerPoint Presentation</vt:lpstr>
      <vt:lpstr>PowerPoint Presentation</vt:lpstr>
      <vt:lpstr>PowerPoint Presentation</vt:lpstr>
      <vt:lpstr>5. Optimal Edge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nada safan</cp:lastModifiedBy>
  <cp:revision>98</cp:revision>
  <dcterms:created xsi:type="dcterms:W3CDTF">2020-01-20T05:08:25Z</dcterms:created>
  <dcterms:modified xsi:type="dcterms:W3CDTF">2021-04-01T09:23:07Z</dcterms:modified>
</cp:coreProperties>
</file>